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7" r:id="rId2"/>
    <p:sldId id="331" r:id="rId3"/>
    <p:sldId id="358" r:id="rId4"/>
    <p:sldId id="297" r:id="rId5"/>
    <p:sldId id="299" r:id="rId6"/>
    <p:sldId id="298" r:id="rId7"/>
    <p:sldId id="300" r:id="rId8"/>
    <p:sldId id="301" r:id="rId9"/>
    <p:sldId id="258" r:id="rId10"/>
    <p:sldId id="302" r:id="rId11"/>
    <p:sldId id="303" r:id="rId12"/>
    <p:sldId id="337" r:id="rId13"/>
    <p:sldId id="342" r:id="rId14"/>
    <p:sldId id="343" r:id="rId15"/>
    <p:sldId id="344" r:id="rId16"/>
    <p:sldId id="345" r:id="rId17"/>
    <p:sldId id="346" r:id="rId18"/>
    <p:sldId id="267" r:id="rId19"/>
    <p:sldId id="304" r:id="rId20"/>
    <p:sldId id="305" r:id="rId21"/>
    <p:sldId id="307" r:id="rId22"/>
    <p:sldId id="308" r:id="rId23"/>
    <p:sldId id="332" r:id="rId24"/>
    <p:sldId id="309" r:id="rId25"/>
    <p:sldId id="334" r:id="rId26"/>
    <p:sldId id="335" r:id="rId27"/>
    <p:sldId id="347" r:id="rId28"/>
    <p:sldId id="348" r:id="rId29"/>
    <p:sldId id="349" r:id="rId30"/>
    <p:sldId id="359" r:id="rId31"/>
    <p:sldId id="353" r:id="rId32"/>
    <p:sldId id="368" r:id="rId33"/>
    <p:sldId id="315" r:id="rId34"/>
    <p:sldId id="369" r:id="rId35"/>
    <p:sldId id="371" r:id="rId36"/>
    <p:sldId id="360" r:id="rId37"/>
    <p:sldId id="372" r:id="rId38"/>
    <p:sldId id="357" r:id="rId39"/>
    <p:sldId id="356" r:id="rId40"/>
    <p:sldId id="355" r:id="rId41"/>
    <p:sldId id="370" r:id="rId42"/>
    <p:sldId id="354" r:id="rId43"/>
    <p:sldId id="361" r:id="rId44"/>
    <p:sldId id="373" r:id="rId45"/>
    <p:sldId id="316" r:id="rId46"/>
    <p:sldId id="374" r:id="rId47"/>
    <p:sldId id="362" r:id="rId48"/>
    <p:sldId id="375" r:id="rId49"/>
    <p:sldId id="296" r:id="rId50"/>
    <p:sldId id="326" r:id="rId51"/>
    <p:sldId id="33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2" autoAdjust="0"/>
    <p:restoredTop sz="89681" autoAdjust="0"/>
  </p:normalViewPr>
  <p:slideViewPr>
    <p:cSldViewPr snapToGrid="0">
      <p:cViewPr varScale="1">
        <p:scale>
          <a:sx n="107" d="100"/>
          <a:sy n="107" d="100"/>
        </p:scale>
        <p:origin x="522"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DFFCBF-AF87-44A9-9EB8-8725EBB2E47B}" type="datetimeFigureOut">
              <a:rPr lang="en-US" smtClean="0"/>
              <a:t>9/9/2018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91BA02-1DEF-49A5-966B-697CF3092AEA}" type="slidenum">
              <a:rPr lang="en-US" smtClean="0"/>
              <a:t>‹#›</a:t>
            </a:fld>
            <a:endParaRPr lang="en-US"/>
          </a:p>
        </p:txBody>
      </p:sp>
    </p:spTree>
    <p:extLst>
      <p:ext uri="{BB962C8B-B14F-4D97-AF65-F5344CB8AC3E}">
        <p14:creationId xmlns:p14="http://schemas.microsoft.com/office/powerpoint/2010/main" val="3629184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method for optimizing differentiable functions</a:t>
            </a:r>
          </a:p>
          <a:p>
            <a:r>
              <a:rPr lang="en-US" dirty="0"/>
              <a:t>What happens with a large fixed step size?</a:t>
            </a:r>
          </a:p>
        </p:txBody>
      </p:sp>
      <p:sp>
        <p:nvSpPr>
          <p:cNvPr id="4" name="Slide Number Placeholder 3"/>
          <p:cNvSpPr>
            <a:spLocks noGrp="1"/>
          </p:cNvSpPr>
          <p:nvPr>
            <p:ph type="sldNum" sz="quarter" idx="10"/>
          </p:nvPr>
        </p:nvSpPr>
        <p:spPr/>
        <p:txBody>
          <a:bodyPr/>
          <a:lstStyle/>
          <a:p>
            <a:fld id="{D291BA02-1DEF-49A5-966B-697CF3092AEA}" type="slidenum">
              <a:rPr lang="en-US" smtClean="0"/>
              <a:t>3</a:t>
            </a:fld>
            <a:endParaRPr lang="en-US"/>
          </a:p>
        </p:txBody>
      </p:sp>
    </p:spTree>
    <p:extLst>
      <p:ext uri="{BB962C8B-B14F-4D97-AF65-F5344CB8AC3E}">
        <p14:creationId xmlns:p14="http://schemas.microsoft.com/office/powerpoint/2010/main" val="3555751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concept of our approach</a:t>
            </a:r>
          </a:p>
          <a:p>
            <a:r>
              <a:rPr lang="en-US" dirty="0"/>
              <a:t>We take the last four trajectory points of SGD and calculate these 3 unit step vectors.</a:t>
            </a:r>
          </a:p>
          <a:p>
            <a:r>
              <a:rPr lang="en-US" dirty="0"/>
              <a:t>Then mean, then magnitude</a:t>
            </a:r>
          </a:p>
          <a:p>
            <a:r>
              <a:rPr lang="en-US" dirty="0"/>
              <a:t>Because the length is large, making good progress towards opt</a:t>
            </a:r>
          </a:p>
          <a:p>
            <a:endParaRPr lang="en-US" dirty="0"/>
          </a:p>
        </p:txBody>
      </p:sp>
      <p:sp>
        <p:nvSpPr>
          <p:cNvPr id="4" name="Slide Number Placeholder 3"/>
          <p:cNvSpPr>
            <a:spLocks noGrp="1"/>
          </p:cNvSpPr>
          <p:nvPr>
            <p:ph type="sldNum" sz="quarter" idx="10"/>
          </p:nvPr>
        </p:nvSpPr>
        <p:spPr/>
        <p:txBody>
          <a:bodyPr/>
          <a:lstStyle/>
          <a:p>
            <a:fld id="{D291BA02-1DEF-49A5-966B-697CF3092AEA}" type="slidenum">
              <a:rPr lang="en-US" smtClean="0"/>
              <a:t>13</a:t>
            </a:fld>
            <a:endParaRPr lang="en-US"/>
          </a:p>
        </p:txBody>
      </p:sp>
    </p:spTree>
    <p:extLst>
      <p:ext uri="{BB962C8B-B14F-4D97-AF65-F5344CB8AC3E}">
        <p14:creationId xmlns:p14="http://schemas.microsoft.com/office/powerpoint/2010/main" val="43627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unit step vectors</a:t>
            </a:r>
          </a:p>
        </p:txBody>
      </p:sp>
      <p:sp>
        <p:nvSpPr>
          <p:cNvPr id="4" name="Slide Number Placeholder 3"/>
          <p:cNvSpPr>
            <a:spLocks noGrp="1"/>
          </p:cNvSpPr>
          <p:nvPr>
            <p:ph type="sldNum" sz="quarter" idx="10"/>
          </p:nvPr>
        </p:nvSpPr>
        <p:spPr/>
        <p:txBody>
          <a:bodyPr/>
          <a:lstStyle/>
          <a:p>
            <a:fld id="{D291BA02-1DEF-49A5-966B-697CF3092AEA}" type="slidenum">
              <a:rPr lang="en-US" smtClean="0"/>
              <a:t>14</a:t>
            </a:fld>
            <a:endParaRPr lang="en-US"/>
          </a:p>
        </p:txBody>
      </p:sp>
    </p:spTree>
    <p:extLst>
      <p:ext uri="{BB962C8B-B14F-4D97-AF65-F5344CB8AC3E}">
        <p14:creationId xmlns:p14="http://schemas.microsoft.com/office/powerpoint/2010/main" val="2640173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metric that determines when trajectory is</a:t>
            </a:r>
          </a:p>
        </p:txBody>
      </p:sp>
      <p:sp>
        <p:nvSpPr>
          <p:cNvPr id="4" name="Slide Number Placeholder 3"/>
          <p:cNvSpPr>
            <a:spLocks noGrp="1"/>
          </p:cNvSpPr>
          <p:nvPr>
            <p:ph type="sldNum" sz="quarter" idx="10"/>
          </p:nvPr>
        </p:nvSpPr>
        <p:spPr/>
        <p:txBody>
          <a:bodyPr/>
          <a:lstStyle/>
          <a:p>
            <a:fld id="{D291BA02-1DEF-49A5-966B-697CF3092AEA}" type="slidenum">
              <a:rPr lang="en-US" smtClean="0"/>
              <a:t>18</a:t>
            </a:fld>
            <a:endParaRPr lang="en-US"/>
          </a:p>
        </p:txBody>
      </p:sp>
    </p:spTree>
    <p:extLst>
      <p:ext uri="{BB962C8B-B14F-4D97-AF65-F5344CB8AC3E}">
        <p14:creationId xmlns:p14="http://schemas.microsoft.com/office/powerpoint/2010/main" val="1681683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1BA02-1DEF-49A5-966B-697CF3092AEA}" type="slidenum">
              <a:rPr lang="en-US" smtClean="0"/>
              <a:t>19</a:t>
            </a:fld>
            <a:endParaRPr lang="en-US"/>
          </a:p>
        </p:txBody>
      </p:sp>
    </p:spTree>
    <p:extLst>
      <p:ext uri="{BB962C8B-B14F-4D97-AF65-F5344CB8AC3E}">
        <p14:creationId xmlns:p14="http://schemas.microsoft.com/office/powerpoint/2010/main" val="361870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wait for the next four trajectories with this step size</a:t>
            </a:r>
          </a:p>
        </p:txBody>
      </p:sp>
      <p:sp>
        <p:nvSpPr>
          <p:cNvPr id="4" name="Slide Number Placeholder 3"/>
          <p:cNvSpPr>
            <a:spLocks noGrp="1"/>
          </p:cNvSpPr>
          <p:nvPr>
            <p:ph type="sldNum" sz="quarter" idx="10"/>
          </p:nvPr>
        </p:nvSpPr>
        <p:spPr/>
        <p:txBody>
          <a:bodyPr/>
          <a:lstStyle/>
          <a:p>
            <a:fld id="{D291BA02-1DEF-49A5-966B-697CF3092AEA}" type="slidenum">
              <a:rPr lang="en-US" smtClean="0"/>
              <a:t>24</a:t>
            </a:fld>
            <a:endParaRPr lang="en-US"/>
          </a:p>
        </p:txBody>
      </p:sp>
    </p:spTree>
    <p:extLst>
      <p:ext uri="{BB962C8B-B14F-4D97-AF65-F5344CB8AC3E}">
        <p14:creationId xmlns:p14="http://schemas.microsoft.com/office/powerpoint/2010/main" val="138239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our algorithm converges onto optimal point</a:t>
            </a:r>
          </a:p>
          <a:p>
            <a:r>
              <a:rPr lang="en-US" dirty="0"/>
              <a:t>Here’s some pseudocode fleshing</a:t>
            </a:r>
          </a:p>
          <a:p>
            <a:r>
              <a:rPr lang="en-US" dirty="0"/>
              <a:t>10 points of </a:t>
            </a:r>
            <a:r>
              <a:rPr lang="en-US" dirty="0" err="1"/>
              <a:t>traj</a:t>
            </a:r>
            <a:r>
              <a:rPr lang="en-US" dirty="0"/>
              <a:t> hist</a:t>
            </a:r>
          </a:p>
        </p:txBody>
      </p:sp>
      <p:sp>
        <p:nvSpPr>
          <p:cNvPr id="4" name="Slide Number Placeholder 3"/>
          <p:cNvSpPr>
            <a:spLocks noGrp="1"/>
          </p:cNvSpPr>
          <p:nvPr>
            <p:ph type="sldNum" sz="quarter" idx="10"/>
          </p:nvPr>
        </p:nvSpPr>
        <p:spPr/>
        <p:txBody>
          <a:bodyPr/>
          <a:lstStyle/>
          <a:p>
            <a:fld id="{D291BA02-1DEF-49A5-966B-697CF3092AEA}" type="slidenum">
              <a:rPr lang="en-US" smtClean="0"/>
              <a:t>27</a:t>
            </a:fld>
            <a:endParaRPr lang="en-US"/>
          </a:p>
        </p:txBody>
      </p:sp>
    </p:spTree>
    <p:extLst>
      <p:ext uri="{BB962C8B-B14F-4D97-AF65-F5344CB8AC3E}">
        <p14:creationId xmlns:p14="http://schemas.microsoft.com/office/powerpoint/2010/main" val="1627576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Changing the step size after x amount of iterations guarantees convergence;</a:t>
            </a:r>
          </a:p>
          <a:p>
            <a:r>
              <a:rPr lang="en-US" dirty="0"/>
              <a:t>The trajectory might move around the threshold area</a:t>
            </a:r>
          </a:p>
          <a:p>
            <a:endParaRPr lang="en-US" dirty="0"/>
          </a:p>
          <a:p>
            <a:r>
              <a:rPr lang="en-US" dirty="0"/>
              <a:t>Algorithm guarantees convergence, results</a:t>
            </a:r>
          </a:p>
        </p:txBody>
      </p:sp>
      <p:sp>
        <p:nvSpPr>
          <p:cNvPr id="4" name="Slide Number Placeholder 3"/>
          <p:cNvSpPr>
            <a:spLocks noGrp="1"/>
          </p:cNvSpPr>
          <p:nvPr>
            <p:ph type="sldNum" sz="quarter" idx="10"/>
          </p:nvPr>
        </p:nvSpPr>
        <p:spPr/>
        <p:txBody>
          <a:bodyPr/>
          <a:lstStyle/>
          <a:p>
            <a:fld id="{D291BA02-1DEF-49A5-966B-697CF3092AEA}" type="slidenum">
              <a:rPr lang="en-US" smtClean="0"/>
              <a:t>28</a:t>
            </a:fld>
            <a:endParaRPr lang="en-US"/>
          </a:p>
        </p:txBody>
      </p:sp>
    </p:spTree>
    <p:extLst>
      <p:ext uri="{BB962C8B-B14F-4D97-AF65-F5344CB8AC3E}">
        <p14:creationId xmlns:p14="http://schemas.microsoft.com/office/powerpoint/2010/main" val="4199378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1BA02-1DEF-49A5-966B-697CF3092AEA}" type="slidenum">
              <a:rPr lang="en-US" smtClean="0"/>
              <a:t>31</a:t>
            </a:fld>
            <a:endParaRPr lang="en-US"/>
          </a:p>
        </p:txBody>
      </p:sp>
    </p:spTree>
    <p:extLst>
      <p:ext uri="{BB962C8B-B14F-4D97-AF65-F5344CB8AC3E}">
        <p14:creationId xmlns:p14="http://schemas.microsoft.com/office/powerpoint/2010/main" val="3900896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1BA02-1DEF-49A5-966B-697CF3092AEA}" type="slidenum">
              <a:rPr lang="en-US" smtClean="0"/>
              <a:t>32</a:t>
            </a:fld>
            <a:endParaRPr lang="en-US"/>
          </a:p>
        </p:txBody>
      </p:sp>
    </p:spTree>
    <p:extLst>
      <p:ext uri="{BB962C8B-B14F-4D97-AF65-F5344CB8AC3E}">
        <p14:creationId xmlns:p14="http://schemas.microsoft.com/office/powerpoint/2010/main" val="1579576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1BA02-1DEF-49A5-966B-697CF3092AEA}" type="slidenum">
              <a:rPr lang="en-US" smtClean="0"/>
              <a:t>33</a:t>
            </a:fld>
            <a:endParaRPr lang="en-US"/>
          </a:p>
        </p:txBody>
      </p:sp>
    </p:spTree>
    <p:extLst>
      <p:ext uri="{BB962C8B-B14F-4D97-AF65-F5344CB8AC3E}">
        <p14:creationId xmlns:p14="http://schemas.microsoft.com/office/powerpoint/2010/main" val="379950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Non-differentiable</a:t>
            </a:r>
          </a:p>
        </p:txBody>
      </p:sp>
      <p:sp>
        <p:nvSpPr>
          <p:cNvPr id="4" name="Slide Number Placeholder 3"/>
          <p:cNvSpPr>
            <a:spLocks noGrp="1"/>
          </p:cNvSpPr>
          <p:nvPr>
            <p:ph type="sldNum" sz="quarter" idx="10"/>
          </p:nvPr>
        </p:nvSpPr>
        <p:spPr/>
        <p:txBody>
          <a:bodyPr/>
          <a:lstStyle/>
          <a:p>
            <a:fld id="{D291BA02-1DEF-49A5-966B-697CF3092AEA}" type="slidenum">
              <a:rPr lang="en-US" smtClean="0"/>
              <a:t>4</a:t>
            </a:fld>
            <a:endParaRPr lang="en-US"/>
          </a:p>
        </p:txBody>
      </p:sp>
    </p:spTree>
    <p:extLst>
      <p:ext uri="{BB962C8B-B14F-4D97-AF65-F5344CB8AC3E}">
        <p14:creationId xmlns:p14="http://schemas.microsoft.com/office/powerpoint/2010/main" val="4265379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plot</a:t>
            </a:r>
          </a:p>
        </p:txBody>
      </p:sp>
      <p:sp>
        <p:nvSpPr>
          <p:cNvPr id="4" name="Slide Number Placeholder 3"/>
          <p:cNvSpPr>
            <a:spLocks noGrp="1"/>
          </p:cNvSpPr>
          <p:nvPr>
            <p:ph type="sldNum" sz="quarter" idx="10"/>
          </p:nvPr>
        </p:nvSpPr>
        <p:spPr/>
        <p:txBody>
          <a:bodyPr/>
          <a:lstStyle/>
          <a:p>
            <a:fld id="{D291BA02-1DEF-49A5-966B-697CF3092AEA}" type="slidenum">
              <a:rPr lang="en-US" smtClean="0"/>
              <a:t>34</a:t>
            </a:fld>
            <a:endParaRPr lang="en-US"/>
          </a:p>
        </p:txBody>
      </p:sp>
    </p:spTree>
    <p:extLst>
      <p:ext uri="{BB962C8B-B14F-4D97-AF65-F5344CB8AC3E}">
        <p14:creationId xmlns:p14="http://schemas.microsoft.com/office/powerpoint/2010/main" val="3930061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plot</a:t>
            </a:r>
          </a:p>
        </p:txBody>
      </p:sp>
      <p:sp>
        <p:nvSpPr>
          <p:cNvPr id="4" name="Slide Number Placeholder 3"/>
          <p:cNvSpPr>
            <a:spLocks noGrp="1"/>
          </p:cNvSpPr>
          <p:nvPr>
            <p:ph type="sldNum" sz="quarter" idx="10"/>
          </p:nvPr>
        </p:nvSpPr>
        <p:spPr/>
        <p:txBody>
          <a:bodyPr/>
          <a:lstStyle/>
          <a:p>
            <a:fld id="{D291BA02-1DEF-49A5-966B-697CF3092AEA}" type="slidenum">
              <a:rPr lang="en-US" smtClean="0"/>
              <a:t>35</a:t>
            </a:fld>
            <a:endParaRPr lang="en-US"/>
          </a:p>
        </p:txBody>
      </p:sp>
    </p:spTree>
    <p:extLst>
      <p:ext uri="{BB962C8B-B14F-4D97-AF65-F5344CB8AC3E}">
        <p14:creationId xmlns:p14="http://schemas.microsoft.com/office/powerpoint/2010/main" val="2341994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new trajectory plot animation</a:t>
            </a:r>
          </a:p>
        </p:txBody>
      </p:sp>
      <p:sp>
        <p:nvSpPr>
          <p:cNvPr id="4" name="Slide Number Placeholder 3"/>
          <p:cNvSpPr>
            <a:spLocks noGrp="1"/>
          </p:cNvSpPr>
          <p:nvPr>
            <p:ph type="sldNum" sz="quarter" idx="10"/>
          </p:nvPr>
        </p:nvSpPr>
        <p:spPr/>
        <p:txBody>
          <a:bodyPr/>
          <a:lstStyle/>
          <a:p>
            <a:fld id="{D291BA02-1DEF-49A5-966B-697CF3092AEA}" type="slidenum">
              <a:rPr lang="en-US" smtClean="0"/>
              <a:t>39</a:t>
            </a:fld>
            <a:endParaRPr lang="en-US"/>
          </a:p>
        </p:txBody>
      </p:sp>
    </p:spTree>
    <p:extLst>
      <p:ext uri="{BB962C8B-B14F-4D97-AF65-F5344CB8AC3E}">
        <p14:creationId xmlns:p14="http://schemas.microsoft.com/office/powerpoint/2010/main" val="3387192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new trajectory plot animation</a:t>
            </a:r>
          </a:p>
        </p:txBody>
      </p:sp>
      <p:sp>
        <p:nvSpPr>
          <p:cNvPr id="4" name="Slide Number Placeholder 3"/>
          <p:cNvSpPr>
            <a:spLocks noGrp="1"/>
          </p:cNvSpPr>
          <p:nvPr>
            <p:ph type="sldNum" sz="quarter" idx="10"/>
          </p:nvPr>
        </p:nvSpPr>
        <p:spPr/>
        <p:txBody>
          <a:bodyPr/>
          <a:lstStyle/>
          <a:p>
            <a:fld id="{D291BA02-1DEF-49A5-966B-697CF3092AEA}" type="slidenum">
              <a:rPr lang="en-US" smtClean="0"/>
              <a:t>40</a:t>
            </a:fld>
            <a:endParaRPr lang="en-US"/>
          </a:p>
        </p:txBody>
      </p:sp>
    </p:spTree>
    <p:extLst>
      <p:ext uri="{BB962C8B-B14F-4D97-AF65-F5344CB8AC3E}">
        <p14:creationId xmlns:p14="http://schemas.microsoft.com/office/powerpoint/2010/main" val="370896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new trajectory plot animation</a:t>
            </a:r>
          </a:p>
        </p:txBody>
      </p:sp>
      <p:sp>
        <p:nvSpPr>
          <p:cNvPr id="4" name="Slide Number Placeholder 3"/>
          <p:cNvSpPr>
            <a:spLocks noGrp="1"/>
          </p:cNvSpPr>
          <p:nvPr>
            <p:ph type="sldNum" sz="quarter" idx="10"/>
          </p:nvPr>
        </p:nvSpPr>
        <p:spPr/>
        <p:txBody>
          <a:bodyPr/>
          <a:lstStyle/>
          <a:p>
            <a:fld id="{D291BA02-1DEF-49A5-966B-697CF3092AEA}" type="slidenum">
              <a:rPr lang="en-US" smtClean="0"/>
              <a:t>41</a:t>
            </a:fld>
            <a:endParaRPr lang="en-US"/>
          </a:p>
        </p:txBody>
      </p:sp>
    </p:spTree>
    <p:extLst>
      <p:ext uri="{BB962C8B-B14F-4D97-AF65-F5344CB8AC3E}">
        <p14:creationId xmlns:p14="http://schemas.microsoft.com/office/powerpoint/2010/main" val="1309069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new trajectory plot animation</a:t>
            </a:r>
          </a:p>
        </p:txBody>
      </p:sp>
      <p:sp>
        <p:nvSpPr>
          <p:cNvPr id="4" name="Slide Number Placeholder 3"/>
          <p:cNvSpPr>
            <a:spLocks noGrp="1"/>
          </p:cNvSpPr>
          <p:nvPr>
            <p:ph type="sldNum" sz="quarter" idx="10"/>
          </p:nvPr>
        </p:nvSpPr>
        <p:spPr/>
        <p:txBody>
          <a:bodyPr/>
          <a:lstStyle/>
          <a:p>
            <a:fld id="{D291BA02-1DEF-49A5-966B-697CF3092AEA}" type="slidenum">
              <a:rPr lang="en-US" smtClean="0"/>
              <a:t>42</a:t>
            </a:fld>
            <a:endParaRPr lang="en-US"/>
          </a:p>
        </p:txBody>
      </p:sp>
    </p:spTree>
    <p:extLst>
      <p:ext uri="{BB962C8B-B14F-4D97-AF65-F5344CB8AC3E}">
        <p14:creationId xmlns:p14="http://schemas.microsoft.com/office/powerpoint/2010/main" val="3224106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the trajectory is bouncing around only in the horizontal direction but not the vertical direction. In that case, it’d be better to just reduce the step size of the horizontal component and leave the step size of the vertical component.</a:t>
            </a:r>
          </a:p>
        </p:txBody>
      </p:sp>
      <p:sp>
        <p:nvSpPr>
          <p:cNvPr id="4" name="Slide Number Placeholder 3"/>
          <p:cNvSpPr>
            <a:spLocks noGrp="1"/>
          </p:cNvSpPr>
          <p:nvPr>
            <p:ph type="sldNum" sz="quarter" idx="10"/>
          </p:nvPr>
        </p:nvSpPr>
        <p:spPr/>
        <p:txBody>
          <a:bodyPr/>
          <a:lstStyle/>
          <a:p>
            <a:fld id="{D291BA02-1DEF-49A5-966B-697CF3092AEA}" type="slidenum">
              <a:rPr lang="en-US" smtClean="0"/>
              <a:t>50</a:t>
            </a:fld>
            <a:endParaRPr lang="en-US"/>
          </a:p>
        </p:txBody>
      </p:sp>
    </p:spTree>
    <p:extLst>
      <p:ext uri="{BB962C8B-B14F-4D97-AF65-F5344CB8AC3E}">
        <p14:creationId xmlns:p14="http://schemas.microsoft.com/office/powerpoint/2010/main" val="1144628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1BA02-1DEF-49A5-966B-697CF3092AEA}" type="slidenum">
              <a:rPr lang="en-US" smtClean="0"/>
              <a:t>51</a:t>
            </a:fld>
            <a:endParaRPr lang="en-US"/>
          </a:p>
        </p:txBody>
      </p:sp>
    </p:spTree>
    <p:extLst>
      <p:ext uri="{BB962C8B-B14F-4D97-AF65-F5344CB8AC3E}">
        <p14:creationId xmlns:p14="http://schemas.microsoft.com/office/powerpoint/2010/main" val="307947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does SGD look like for a small fixed step size?</a:t>
            </a:r>
          </a:p>
          <a:p>
            <a:r>
              <a:rPr lang="en-US" dirty="0"/>
              <a:t>- Gradient Descent converges beautifully!</a:t>
            </a:r>
          </a:p>
          <a:p>
            <a:r>
              <a:rPr lang="en-US" dirty="0"/>
              <a:t>- </a:t>
            </a:r>
            <a:r>
              <a:rPr lang="en-US" dirty="0" err="1"/>
              <a:t>Subgradient</a:t>
            </a:r>
            <a:r>
              <a:rPr lang="en-US" dirty="0"/>
              <a:t> descent DOESN’T converge</a:t>
            </a:r>
          </a:p>
        </p:txBody>
      </p:sp>
      <p:sp>
        <p:nvSpPr>
          <p:cNvPr id="4" name="Slide Number Placeholder 3"/>
          <p:cNvSpPr>
            <a:spLocks noGrp="1"/>
          </p:cNvSpPr>
          <p:nvPr>
            <p:ph type="sldNum" sz="quarter" idx="10"/>
          </p:nvPr>
        </p:nvSpPr>
        <p:spPr/>
        <p:txBody>
          <a:bodyPr/>
          <a:lstStyle/>
          <a:p>
            <a:fld id="{D291BA02-1DEF-49A5-966B-697CF3092AEA}" type="slidenum">
              <a:rPr lang="en-US" smtClean="0"/>
              <a:t>5</a:t>
            </a:fld>
            <a:endParaRPr lang="en-US"/>
          </a:p>
        </p:txBody>
      </p:sp>
    </p:spTree>
    <p:extLst>
      <p:ext uri="{BB962C8B-B14F-4D97-AF65-F5344CB8AC3E}">
        <p14:creationId xmlns:p14="http://schemas.microsoft.com/office/powerpoint/2010/main" val="1310391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what about a large fixed step size?</a:t>
            </a:r>
          </a:p>
        </p:txBody>
      </p:sp>
      <p:sp>
        <p:nvSpPr>
          <p:cNvPr id="4" name="Slide Number Placeholder 3"/>
          <p:cNvSpPr>
            <a:spLocks noGrp="1"/>
          </p:cNvSpPr>
          <p:nvPr>
            <p:ph type="sldNum" sz="quarter" idx="10"/>
          </p:nvPr>
        </p:nvSpPr>
        <p:spPr/>
        <p:txBody>
          <a:bodyPr/>
          <a:lstStyle/>
          <a:p>
            <a:fld id="{D291BA02-1DEF-49A5-966B-697CF3092AEA}" type="slidenum">
              <a:rPr lang="en-US" smtClean="0"/>
              <a:t>6</a:t>
            </a:fld>
            <a:endParaRPr lang="en-US"/>
          </a:p>
        </p:txBody>
      </p:sp>
    </p:spTree>
    <p:extLst>
      <p:ext uri="{BB962C8B-B14F-4D97-AF65-F5344CB8AC3E}">
        <p14:creationId xmlns:p14="http://schemas.microsoft.com/office/powerpoint/2010/main" val="305269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describe this behavior</a:t>
            </a:r>
          </a:p>
          <a:p>
            <a:r>
              <a:rPr lang="en-US" dirty="0"/>
              <a:t>Unlike gradient descent, SGD doesn’t</a:t>
            </a:r>
          </a:p>
        </p:txBody>
      </p:sp>
      <p:sp>
        <p:nvSpPr>
          <p:cNvPr id="4" name="Slide Number Placeholder 3"/>
          <p:cNvSpPr>
            <a:spLocks noGrp="1"/>
          </p:cNvSpPr>
          <p:nvPr>
            <p:ph type="sldNum" sz="quarter" idx="10"/>
          </p:nvPr>
        </p:nvSpPr>
        <p:spPr/>
        <p:txBody>
          <a:bodyPr/>
          <a:lstStyle/>
          <a:p>
            <a:fld id="{D291BA02-1DEF-49A5-966B-697CF3092AEA}" type="slidenum">
              <a:rPr lang="en-US" smtClean="0"/>
              <a:t>7</a:t>
            </a:fld>
            <a:endParaRPr lang="en-US"/>
          </a:p>
        </p:txBody>
      </p:sp>
    </p:spTree>
    <p:extLst>
      <p:ext uri="{BB962C8B-B14F-4D97-AF65-F5344CB8AC3E}">
        <p14:creationId xmlns:p14="http://schemas.microsoft.com/office/powerpoint/2010/main" val="345738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Minimize time, maximize accuracy</a:t>
            </a:r>
          </a:p>
          <a:p>
            <a:r>
              <a:rPr lang="en-US" dirty="0"/>
              <a:t>We want to CONSTANTLY MAKE PROGRESS</a:t>
            </a:r>
          </a:p>
        </p:txBody>
      </p:sp>
      <p:sp>
        <p:nvSpPr>
          <p:cNvPr id="4" name="Slide Number Placeholder 3"/>
          <p:cNvSpPr>
            <a:spLocks noGrp="1"/>
          </p:cNvSpPr>
          <p:nvPr>
            <p:ph type="sldNum" sz="quarter" idx="10"/>
          </p:nvPr>
        </p:nvSpPr>
        <p:spPr/>
        <p:txBody>
          <a:bodyPr/>
          <a:lstStyle/>
          <a:p>
            <a:fld id="{D291BA02-1DEF-49A5-966B-697CF3092AEA}" type="slidenum">
              <a:rPr lang="en-US" smtClean="0"/>
              <a:t>9</a:t>
            </a:fld>
            <a:endParaRPr lang="en-US"/>
          </a:p>
        </p:txBody>
      </p:sp>
    </p:spTree>
    <p:extLst>
      <p:ext uri="{BB962C8B-B14F-4D97-AF65-F5344CB8AC3E}">
        <p14:creationId xmlns:p14="http://schemas.microsoft.com/office/powerpoint/2010/main" val="1489526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will SGD converge?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size gets to slow too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painful</a:t>
            </a:r>
          </a:p>
          <a:p>
            <a:endParaRPr lang="en-US" dirty="0"/>
          </a:p>
        </p:txBody>
      </p:sp>
      <p:sp>
        <p:nvSpPr>
          <p:cNvPr id="4" name="Slide Number Placeholder 3"/>
          <p:cNvSpPr>
            <a:spLocks noGrp="1"/>
          </p:cNvSpPr>
          <p:nvPr>
            <p:ph type="sldNum" sz="quarter" idx="10"/>
          </p:nvPr>
        </p:nvSpPr>
        <p:spPr/>
        <p:txBody>
          <a:bodyPr/>
          <a:lstStyle/>
          <a:p>
            <a:fld id="{D291BA02-1DEF-49A5-966B-697CF3092AEA}" type="slidenum">
              <a:rPr lang="en-US" smtClean="0"/>
              <a:t>10</a:t>
            </a:fld>
            <a:endParaRPr lang="en-US"/>
          </a:p>
        </p:txBody>
      </p:sp>
    </p:spTree>
    <p:extLst>
      <p:ext uri="{BB962C8B-B14F-4D97-AF65-F5344CB8AC3E}">
        <p14:creationId xmlns:p14="http://schemas.microsoft.com/office/powerpoint/2010/main" val="683067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avoid this</a:t>
            </a:r>
          </a:p>
          <a:p>
            <a:r>
              <a:rPr lang="en-US" dirty="0"/>
              <a:t>This adaptive method will not change the step size</a:t>
            </a:r>
          </a:p>
          <a:p>
            <a:r>
              <a:rPr lang="en-US" dirty="0"/>
              <a:t>THEN THIS METHOD</a:t>
            </a:r>
          </a:p>
          <a:p>
            <a:r>
              <a:rPr lang="en-US" dirty="0"/>
              <a:t>Our algorithm avoids this problem</a:t>
            </a:r>
          </a:p>
        </p:txBody>
      </p:sp>
      <p:sp>
        <p:nvSpPr>
          <p:cNvPr id="4" name="Slide Number Placeholder 3"/>
          <p:cNvSpPr>
            <a:spLocks noGrp="1"/>
          </p:cNvSpPr>
          <p:nvPr>
            <p:ph type="sldNum" sz="quarter" idx="10"/>
          </p:nvPr>
        </p:nvSpPr>
        <p:spPr/>
        <p:txBody>
          <a:bodyPr/>
          <a:lstStyle/>
          <a:p>
            <a:fld id="{D291BA02-1DEF-49A5-966B-697CF3092AEA}" type="slidenum">
              <a:rPr lang="en-US" smtClean="0"/>
              <a:t>11</a:t>
            </a:fld>
            <a:endParaRPr lang="en-US"/>
          </a:p>
        </p:txBody>
      </p:sp>
    </p:spTree>
    <p:extLst>
      <p:ext uri="{BB962C8B-B14F-4D97-AF65-F5344CB8AC3E}">
        <p14:creationId xmlns:p14="http://schemas.microsoft.com/office/powerpoint/2010/main" val="397187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this process to be automatic, so that when there is bouncing, we reduce the step size</a:t>
            </a:r>
          </a:p>
        </p:txBody>
      </p:sp>
      <p:sp>
        <p:nvSpPr>
          <p:cNvPr id="4" name="Slide Number Placeholder 3"/>
          <p:cNvSpPr>
            <a:spLocks noGrp="1"/>
          </p:cNvSpPr>
          <p:nvPr>
            <p:ph type="sldNum" sz="quarter" idx="10"/>
          </p:nvPr>
        </p:nvSpPr>
        <p:spPr/>
        <p:txBody>
          <a:bodyPr/>
          <a:lstStyle/>
          <a:p>
            <a:fld id="{D291BA02-1DEF-49A5-966B-697CF3092AEA}" type="slidenum">
              <a:rPr lang="en-US" smtClean="0"/>
              <a:t>12</a:t>
            </a:fld>
            <a:endParaRPr lang="en-US"/>
          </a:p>
        </p:txBody>
      </p:sp>
    </p:spTree>
    <p:extLst>
      <p:ext uri="{BB962C8B-B14F-4D97-AF65-F5344CB8AC3E}">
        <p14:creationId xmlns:p14="http://schemas.microsoft.com/office/powerpoint/2010/main" val="1955893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569B-A4EE-42E8-A3ED-30F53DEE8F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1960DC-26C5-4239-A8F7-66BC0C65CA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33C7FB-73A7-4B32-8D06-1A1D8A9A6213}"/>
              </a:ext>
            </a:extLst>
          </p:cNvPr>
          <p:cNvSpPr>
            <a:spLocks noGrp="1"/>
          </p:cNvSpPr>
          <p:nvPr>
            <p:ph type="dt" sz="half" idx="10"/>
          </p:nvPr>
        </p:nvSpPr>
        <p:spPr/>
        <p:txBody>
          <a:bodyPr/>
          <a:lstStyle/>
          <a:p>
            <a:fld id="{C5951021-17BF-4912-9728-DEB370254A8D}" type="datetimeFigureOut">
              <a:rPr lang="en-US" smtClean="0"/>
              <a:t>9/9/2018</a:t>
            </a:fld>
            <a:endParaRPr lang="en-US"/>
          </a:p>
        </p:txBody>
      </p:sp>
      <p:sp>
        <p:nvSpPr>
          <p:cNvPr id="5" name="Footer Placeholder 4">
            <a:extLst>
              <a:ext uri="{FF2B5EF4-FFF2-40B4-BE49-F238E27FC236}">
                <a16:creationId xmlns:a16="http://schemas.microsoft.com/office/drawing/2014/main" id="{3AB31566-CDA8-42F3-8A1B-927B42A17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29746A-A0C1-475A-BEE9-9EF36193744B}"/>
              </a:ext>
            </a:extLst>
          </p:cNvPr>
          <p:cNvSpPr>
            <a:spLocks noGrp="1"/>
          </p:cNvSpPr>
          <p:nvPr>
            <p:ph type="sldNum" sz="quarter" idx="12"/>
          </p:nvPr>
        </p:nvSpPr>
        <p:spPr/>
        <p:txBody>
          <a:bodyPr/>
          <a:lstStyle/>
          <a:p>
            <a:fld id="{4A197746-212F-4563-B4B9-17C3B985B522}" type="slidenum">
              <a:rPr lang="en-US" smtClean="0"/>
              <a:t>‹#›</a:t>
            </a:fld>
            <a:endParaRPr lang="en-US"/>
          </a:p>
        </p:txBody>
      </p:sp>
    </p:spTree>
    <p:extLst>
      <p:ext uri="{BB962C8B-B14F-4D97-AF65-F5344CB8AC3E}">
        <p14:creationId xmlns:p14="http://schemas.microsoft.com/office/powerpoint/2010/main" val="2935792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EF5A-7B70-479F-B348-BE83C1D782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34EB53-851B-4DA3-B9BE-594FAED54B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B678-A89A-46CC-A115-6E494DB57E94}"/>
              </a:ext>
            </a:extLst>
          </p:cNvPr>
          <p:cNvSpPr>
            <a:spLocks noGrp="1"/>
          </p:cNvSpPr>
          <p:nvPr>
            <p:ph type="dt" sz="half" idx="10"/>
          </p:nvPr>
        </p:nvSpPr>
        <p:spPr/>
        <p:txBody>
          <a:bodyPr/>
          <a:lstStyle/>
          <a:p>
            <a:fld id="{C5951021-17BF-4912-9728-DEB370254A8D}" type="datetimeFigureOut">
              <a:rPr lang="en-US" smtClean="0"/>
              <a:t>9/9/2018</a:t>
            </a:fld>
            <a:endParaRPr lang="en-US"/>
          </a:p>
        </p:txBody>
      </p:sp>
      <p:sp>
        <p:nvSpPr>
          <p:cNvPr id="5" name="Footer Placeholder 4">
            <a:extLst>
              <a:ext uri="{FF2B5EF4-FFF2-40B4-BE49-F238E27FC236}">
                <a16:creationId xmlns:a16="http://schemas.microsoft.com/office/drawing/2014/main" id="{DD2216F4-132E-445F-AB7B-2F66A2D8A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09DB6-7949-4059-92AB-64313831A52A}"/>
              </a:ext>
            </a:extLst>
          </p:cNvPr>
          <p:cNvSpPr>
            <a:spLocks noGrp="1"/>
          </p:cNvSpPr>
          <p:nvPr>
            <p:ph type="sldNum" sz="quarter" idx="12"/>
          </p:nvPr>
        </p:nvSpPr>
        <p:spPr/>
        <p:txBody>
          <a:bodyPr/>
          <a:lstStyle/>
          <a:p>
            <a:fld id="{4A197746-212F-4563-B4B9-17C3B985B522}" type="slidenum">
              <a:rPr lang="en-US" smtClean="0"/>
              <a:t>‹#›</a:t>
            </a:fld>
            <a:endParaRPr lang="en-US"/>
          </a:p>
        </p:txBody>
      </p:sp>
    </p:spTree>
    <p:extLst>
      <p:ext uri="{BB962C8B-B14F-4D97-AF65-F5344CB8AC3E}">
        <p14:creationId xmlns:p14="http://schemas.microsoft.com/office/powerpoint/2010/main" val="3059803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57EEA8-1CE8-4B9C-9C63-A753133D13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8F79B5-02DF-4F49-AB2A-4E60C56CCC8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25693A-E434-4731-BF5A-A1F52168D95A}"/>
              </a:ext>
            </a:extLst>
          </p:cNvPr>
          <p:cNvSpPr>
            <a:spLocks noGrp="1"/>
          </p:cNvSpPr>
          <p:nvPr>
            <p:ph type="dt" sz="half" idx="10"/>
          </p:nvPr>
        </p:nvSpPr>
        <p:spPr/>
        <p:txBody>
          <a:bodyPr/>
          <a:lstStyle/>
          <a:p>
            <a:fld id="{C5951021-17BF-4912-9728-DEB370254A8D}" type="datetimeFigureOut">
              <a:rPr lang="en-US" smtClean="0"/>
              <a:t>9/9/2018</a:t>
            </a:fld>
            <a:endParaRPr lang="en-US"/>
          </a:p>
        </p:txBody>
      </p:sp>
      <p:sp>
        <p:nvSpPr>
          <p:cNvPr id="5" name="Footer Placeholder 4">
            <a:extLst>
              <a:ext uri="{FF2B5EF4-FFF2-40B4-BE49-F238E27FC236}">
                <a16:creationId xmlns:a16="http://schemas.microsoft.com/office/drawing/2014/main" id="{222B098B-3B4E-4435-8C95-9CA56AC7E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4196E-4295-4895-977B-80E7ED0E8E48}"/>
              </a:ext>
            </a:extLst>
          </p:cNvPr>
          <p:cNvSpPr>
            <a:spLocks noGrp="1"/>
          </p:cNvSpPr>
          <p:nvPr>
            <p:ph type="sldNum" sz="quarter" idx="12"/>
          </p:nvPr>
        </p:nvSpPr>
        <p:spPr/>
        <p:txBody>
          <a:bodyPr/>
          <a:lstStyle/>
          <a:p>
            <a:fld id="{4A197746-212F-4563-B4B9-17C3B985B522}" type="slidenum">
              <a:rPr lang="en-US" smtClean="0"/>
              <a:t>‹#›</a:t>
            </a:fld>
            <a:endParaRPr lang="en-US"/>
          </a:p>
        </p:txBody>
      </p:sp>
    </p:spTree>
    <p:extLst>
      <p:ext uri="{BB962C8B-B14F-4D97-AF65-F5344CB8AC3E}">
        <p14:creationId xmlns:p14="http://schemas.microsoft.com/office/powerpoint/2010/main" val="1297696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E23E-5EC2-4B9D-8A03-6E35B03A1C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924D20-9F4D-496F-9433-ED35CFE211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300B87-813F-4B51-ABE0-B071AA3F65A9}"/>
              </a:ext>
            </a:extLst>
          </p:cNvPr>
          <p:cNvSpPr>
            <a:spLocks noGrp="1"/>
          </p:cNvSpPr>
          <p:nvPr>
            <p:ph type="dt" sz="half" idx="10"/>
          </p:nvPr>
        </p:nvSpPr>
        <p:spPr/>
        <p:txBody>
          <a:bodyPr/>
          <a:lstStyle/>
          <a:p>
            <a:fld id="{C5951021-17BF-4912-9728-DEB370254A8D}" type="datetimeFigureOut">
              <a:rPr lang="en-US" smtClean="0"/>
              <a:t>9/9/2018</a:t>
            </a:fld>
            <a:endParaRPr lang="en-US"/>
          </a:p>
        </p:txBody>
      </p:sp>
      <p:sp>
        <p:nvSpPr>
          <p:cNvPr id="5" name="Footer Placeholder 4">
            <a:extLst>
              <a:ext uri="{FF2B5EF4-FFF2-40B4-BE49-F238E27FC236}">
                <a16:creationId xmlns:a16="http://schemas.microsoft.com/office/drawing/2014/main" id="{0E117560-6F24-4FC3-B989-A03ADCFF4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5C275-65B0-4963-8625-BE14559E5917}"/>
              </a:ext>
            </a:extLst>
          </p:cNvPr>
          <p:cNvSpPr>
            <a:spLocks noGrp="1"/>
          </p:cNvSpPr>
          <p:nvPr>
            <p:ph type="sldNum" sz="quarter" idx="12"/>
          </p:nvPr>
        </p:nvSpPr>
        <p:spPr/>
        <p:txBody>
          <a:bodyPr/>
          <a:lstStyle/>
          <a:p>
            <a:fld id="{4A197746-212F-4563-B4B9-17C3B985B522}" type="slidenum">
              <a:rPr lang="en-US" smtClean="0"/>
              <a:t>‹#›</a:t>
            </a:fld>
            <a:endParaRPr lang="en-US"/>
          </a:p>
        </p:txBody>
      </p:sp>
    </p:spTree>
    <p:extLst>
      <p:ext uri="{BB962C8B-B14F-4D97-AF65-F5344CB8AC3E}">
        <p14:creationId xmlns:p14="http://schemas.microsoft.com/office/powerpoint/2010/main" val="4293545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DC39-B8D6-4BB9-B5D4-32327F977D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7652E-990A-4D94-B354-BAB9C47651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B8796F-9F41-43EF-8E36-1C03BFD3A2D9}"/>
              </a:ext>
            </a:extLst>
          </p:cNvPr>
          <p:cNvSpPr>
            <a:spLocks noGrp="1"/>
          </p:cNvSpPr>
          <p:nvPr>
            <p:ph type="dt" sz="half" idx="10"/>
          </p:nvPr>
        </p:nvSpPr>
        <p:spPr/>
        <p:txBody>
          <a:bodyPr/>
          <a:lstStyle/>
          <a:p>
            <a:fld id="{C5951021-17BF-4912-9728-DEB370254A8D}" type="datetimeFigureOut">
              <a:rPr lang="en-US" smtClean="0"/>
              <a:t>9/9/2018</a:t>
            </a:fld>
            <a:endParaRPr lang="en-US"/>
          </a:p>
        </p:txBody>
      </p:sp>
      <p:sp>
        <p:nvSpPr>
          <p:cNvPr id="5" name="Footer Placeholder 4">
            <a:extLst>
              <a:ext uri="{FF2B5EF4-FFF2-40B4-BE49-F238E27FC236}">
                <a16:creationId xmlns:a16="http://schemas.microsoft.com/office/drawing/2014/main" id="{718914C8-ACF7-4579-8FA9-8CFA9E17D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7D9A5-7DE6-4EE9-B482-31F07FB8BE01}"/>
              </a:ext>
            </a:extLst>
          </p:cNvPr>
          <p:cNvSpPr>
            <a:spLocks noGrp="1"/>
          </p:cNvSpPr>
          <p:nvPr>
            <p:ph type="sldNum" sz="quarter" idx="12"/>
          </p:nvPr>
        </p:nvSpPr>
        <p:spPr/>
        <p:txBody>
          <a:bodyPr/>
          <a:lstStyle/>
          <a:p>
            <a:fld id="{4A197746-212F-4563-B4B9-17C3B985B522}" type="slidenum">
              <a:rPr lang="en-US" smtClean="0"/>
              <a:t>‹#›</a:t>
            </a:fld>
            <a:endParaRPr lang="en-US"/>
          </a:p>
        </p:txBody>
      </p:sp>
    </p:spTree>
    <p:extLst>
      <p:ext uri="{BB962C8B-B14F-4D97-AF65-F5344CB8AC3E}">
        <p14:creationId xmlns:p14="http://schemas.microsoft.com/office/powerpoint/2010/main" val="465123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7066-BEFD-45FA-BDD6-8CE60F1997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CD627-6034-4D8D-B384-4C31514806B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E457B9-69D0-458E-81D3-5E591D9544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872901-6C74-43BB-9EA9-87E728B287B7}"/>
              </a:ext>
            </a:extLst>
          </p:cNvPr>
          <p:cNvSpPr>
            <a:spLocks noGrp="1"/>
          </p:cNvSpPr>
          <p:nvPr>
            <p:ph type="dt" sz="half" idx="10"/>
          </p:nvPr>
        </p:nvSpPr>
        <p:spPr/>
        <p:txBody>
          <a:bodyPr/>
          <a:lstStyle/>
          <a:p>
            <a:fld id="{C5951021-17BF-4912-9728-DEB370254A8D}" type="datetimeFigureOut">
              <a:rPr lang="en-US" smtClean="0"/>
              <a:t>9/9/2018</a:t>
            </a:fld>
            <a:endParaRPr lang="en-US"/>
          </a:p>
        </p:txBody>
      </p:sp>
      <p:sp>
        <p:nvSpPr>
          <p:cNvPr id="6" name="Footer Placeholder 5">
            <a:extLst>
              <a:ext uri="{FF2B5EF4-FFF2-40B4-BE49-F238E27FC236}">
                <a16:creationId xmlns:a16="http://schemas.microsoft.com/office/drawing/2014/main" id="{D1B06DB1-71A5-4B02-8B93-45668BFDD7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1E285-529C-407E-864D-6AEE22B6EB27}"/>
              </a:ext>
            </a:extLst>
          </p:cNvPr>
          <p:cNvSpPr>
            <a:spLocks noGrp="1"/>
          </p:cNvSpPr>
          <p:nvPr>
            <p:ph type="sldNum" sz="quarter" idx="12"/>
          </p:nvPr>
        </p:nvSpPr>
        <p:spPr/>
        <p:txBody>
          <a:bodyPr/>
          <a:lstStyle/>
          <a:p>
            <a:fld id="{4A197746-212F-4563-B4B9-17C3B985B522}" type="slidenum">
              <a:rPr lang="en-US" smtClean="0"/>
              <a:t>‹#›</a:t>
            </a:fld>
            <a:endParaRPr lang="en-US"/>
          </a:p>
        </p:txBody>
      </p:sp>
    </p:spTree>
    <p:extLst>
      <p:ext uri="{BB962C8B-B14F-4D97-AF65-F5344CB8AC3E}">
        <p14:creationId xmlns:p14="http://schemas.microsoft.com/office/powerpoint/2010/main" val="329494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B53D4-E432-46F6-8BFC-51BCF42CD0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790092-81F4-46F0-997A-B99E276343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6C93E1-84BF-43B8-A8B8-AB03ACF8616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B108F1-9BAA-493D-8E08-8C1593DE66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9F2F0F6-315A-4065-B1B6-03E2E4B65E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58B7BE-056F-469E-A7EA-449B2E0159E8}"/>
              </a:ext>
            </a:extLst>
          </p:cNvPr>
          <p:cNvSpPr>
            <a:spLocks noGrp="1"/>
          </p:cNvSpPr>
          <p:nvPr>
            <p:ph type="dt" sz="half" idx="10"/>
          </p:nvPr>
        </p:nvSpPr>
        <p:spPr/>
        <p:txBody>
          <a:bodyPr/>
          <a:lstStyle/>
          <a:p>
            <a:fld id="{C5951021-17BF-4912-9728-DEB370254A8D}" type="datetimeFigureOut">
              <a:rPr lang="en-US" smtClean="0"/>
              <a:t>9/9/2018</a:t>
            </a:fld>
            <a:endParaRPr lang="en-US"/>
          </a:p>
        </p:txBody>
      </p:sp>
      <p:sp>
        <p:nvSpPr>
          <p:cNvPr id="8" name="Footer Placeholder 7">
            <a:extLst>
              <a:ext uri="{FF2B5EF4-FFF2-40B4-BE49-F238E27FC236}">
                <a16:creationId xmlns:a16="http://schemas.microsoft.com/office/drawing/2014/main" id="{4D158C62-5CB3-4FAA-9595-E0CB619FED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171ACD-407A-4F4E-8759-C8CD3522CBC8}"/>
              </a:ext>
            </a:extLst>
          </p:cNvPr>
          <p:cNvSpPr>
            <a:spLocks noGrp="1"/>
          </p:cNvSpPr>
          <p:nvPr>
            <p:ph type="sldNum" sz="quarter" idx="12"/>
          </p:nvPr>
        </p:nvSpPr>
        <p:spPr/>
        <p:txBody>
          <a:bodyPr/>
          <a:lstStyle/>
          <a:p>
            <a:fld id="{4A197746-212F-4563-B4B9-17C3B985B522}" type="slidenum">
              <a:rPr lang="en-US" smtClean="0"/>
              <a:t>‹#›</a:t>
            </a:fld>
            <a:endParaRPr lang="en-US"/>
          </a:p>
        </p:txBody>
      </p:sp>
    </p:spTree>
    <p:extLst>
      <p:ext uri="{BB962C8B-B14F-4D97-AF65-F5344CB8AC3E}">
        <p14:creationId xmlns:p14="http://schemas.microsoft.com/office/powerpoint/2010/main" val="3001261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585B-12C5-4464-BAF5-DFA8BDCDD8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E5E2FF-ECD0-4220-815D-D8F4EB3D880B}"/>
              </a:ext>
            </a:extLst>
          </p:cNvPr>
          <p:cNvSpPr>
            <a:spLocks noGrp="1"/>
          </p:cNvSpPr>
          <p:nvPr>
            <p:ph type="dt" sz="half" idx="10"/>
          </p:nvPr>
        </p:nvSpPr>
        <p:spPr/>
        <p:txBody>
          <a:bodyPr/>
          <a:lstStyle/>
          <a:p>
            <a:fld id="{C5951021-17BF-4912-9728-DEB370254A8D}" type="datetimeFigureOut">
              <a:rPr lang="en-US" smtClean="0"/>
              <a:t>9/9/2018</a:t>
            </a:fld>
            <a:endParaRPr lang="en-US"/>
          </a:p>
        </p:txBody>
      </p:sp>
      <p:sp>
        <p:nvSpPr>
          <p:cNvPr id="4" name="Footer Placeholder 3">
            <a:extLst>
              <a:ext uri="{FF2B5EF4-FFF2-40B4-BE49-F238E27FC236}">
                <a16:creationId xmlns:a16="http://schemas.microsoft.com/office/drawing/2014/main" id="{274319AD-A291-482A-86E8-FCBA2C2F88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CF03B3-21DD-4ACF-9180-EBA54EF6E568}"/>
              </a:ext>
            </a:extLst>
          </p:cNvPr>
          <p:cNvSpPr>
            <a:spLocks noGrp="1"/>
          </p:cNvSpPr>
          <p:nvPr>
            <p:ph type="sldNum" sz="quarter" idx="12"/>
          </p:nvPr>
        </p:nvSpPr>
        <p:spPr/>
        <p:txBody>
          <a:bodyPr/>
          <a:lstStyle/>
          <a:p>
            <a:fld id="{4A197746-212F-4563-B4B9-17C3B985B522}" type="slidenum">
              <a:rPr lang="en-US" smtClean="0"/>
              <a:t>‹#›</a:t>
            </a:fld>
            <a:endParaRPr lang="en-US"/>
          </a:p>
        </p:txBody>
      </p:sp>
    </p:spTree>
    <p:extLst>
      <p:ext uri="{BB962C8B-B14F-4D97-AF65-F5344CB8AC3E}">
        <p14:creationId xmlns:p14="http://schemas.microsoft.com/office/powerpoint/2010/main" val="2220085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2FC7DB-DFF0-42F4-817D-93EFE0741506}"/>
              </a:ext>
            </a:extLst>
          </p:cNvPr>
          <p:cNvSpPr>
            <a:spLocks noGrp="1"/>
          </p:cNvSpPr>
          <p:nvPr>
            <p:ph type="dt" sz="half" idx="10"/>
          </p:nvPr>
        </p:nvSpPr>
        <p:spPr/>
        <p:txBody>
          <a:bodyPr/>
          <a:lstStyle/>
          <a:p>
            <a:fld id="{C5951021-17BF-4912-9728-DEB370254A8D}" type="datetimeFigureOut">
              <a:rPr lang="en-US" smtClean="0"/>
              <a:t>9/9/2018</a:t>
            </a:fld>
            <a:endParaRPr lang="en-US"/>
          </a:p>
        </p:txBody>
      </p:sp>
      <p:sp>
        <p:nvSpPr>
          <p:cNvPr id="3" name="Footer Placeholder 2">
            <a:extLst>
              <a:ext uri="{FF2B5EF4-FFF2-40B4-BE49-F238E27FC236}">
                <a16:creationId xmlns:a16="http://schemas.microsoft.com/office/drawing/2014/main" id="{2C17B289-DC44-4B13-A9B1-003B91761F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34413B-0B2B-47E0-B990-03FC695CA17D}"/>
              </a:ext>
            </a:extLst>
          </p:cNvPr>
          <p:cNvSpPr>
            <a:spLocks noGrp="1"/>
          </p:cNvSpPr>
          <p:nvPr>
            <p:ph type="sldNum" sz="quarter" idx="12"/>
          </p:nvPr>
        </p:nvSpPr>
        <p:spPr/>
        <p:txBody>
          <a:bodyPr/>
          <a:lstStyle/>
          <a:p>
            <a:fld id="{4A197746-212F-4563-B4B9-17C3B985B522}" type="slidenum">
              <a:rPr lang="en-US" smtClean="0"/>
              <a:t>‹#›</a:t>
            </a:fld>
            <a:endParaRPr lang="en-US"/>
          </a:p>
        </p:txBody>
      </p:sp>
    </p:spTree>
    <p:extLst>
      <p:ext uri="{BB962C8B-B14F-4D97-AF65-F5344CB8AC3E}">
        <p14:creationId xmlns:p14="http://schemas.microsoft.com/office/powerpoint/2010/main" val="360110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3ADFB-FC42-44DA-84A6-194A5765A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F10FFD-B08C-4EC7-8CBC-709B682311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3C62A6-F246-4ECA-81D6-E161141B6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100A72-651A-4DE2-9BFD-3823A77D8F6D}"/>
              </a:ext>
            </a:extLst>
          </p:cNvPr>
          <p:cNvSpPr>
            <a:spLocks noGrp="1"/>
          </p:cNvSpPr>
          <p:nvPr>
            <p:ph type="dt" sz="half" idx="10"/>
          </p:nvPr>
        </p:nvSpPr>
        <p:spPr/>
        <p:txBody>
          <a:bodyPr/>
          <a:lstStyle/>
          <a:p>
            <a:fld id="{C5951021-17BF-4912-9728-DEB370254A8D}" type="datetimeFigureOut">
              <a:rPr lang="en-US" smtClean="0"/>
              <a:t>9/9/2018</a:t>
            </a:fld>
            <a:endParaRPr lang="en-US"/>
          </a:p>
        </p:txBody>
      </p:sp>
      <p:sp>
        <p:nvSpPr>
          <p:cNvPr id="6" name="Footer Placeholder 5">
            <a:extLst>
              <a:ext uri="{FF2B5EF4-FFF2-40B4-BE49-F238E27FC236}">
                <a16:creationId xmlns:a16="http://schemas.microsoft.com/office/drawing/2014/main" id="{01CCA274-3061-4A26-9D9E-1CA6D9677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D14434-2EE7-4E31-8C1D-A16B21CC2E42}"/>
              </a:ext>
            </a:extLst>
          </p:cNvPr>
          <p:cNvSpPr>
            <a:spLocks noGrp="1"/>
          </p:cNvSpPr>
          <p:nvPr>
            <p:ph type="sldNum" sz="quarter" idx="12"/>
          </p:nvPr>
        </p:nvSpPr>
        <p:spPr/>
        <p:txBody>
          <a:bodyPr/>
          <a:lstStyle/>
          <a:p>
            <a:fld id="{4A197746-212F-4563-B4B9-17C3B985B522}" type="slidenum">
              <a:rPr lang="en-US" smtClean="0"/>
              <a:t>‹#›</a:t>
            </a:fld>
            <a:endParaRPr lang="en-US"/>
          </a:p>
        </p:txBody>
      </p:sp>
    </p:spTree>
    <p:extLst>
      <p:ext uri="{BB962C8B-B14F-4D97-AF65-F5344CB8AC3E}">
        <p14:creationId xmlns:p14="http://schemas.microsoft.com/office/powerpoint/2010/main" val="3632061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039E-4B76-4572-88D2-A9A38D8CBE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40CFFB-9DF7-487E-982E-883450509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23F071-4F76-4545-B5B4-CBDF286CF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FAF233-0DEE-45DB-A7ED-CD799BB58BCE}"/>
              </a:ext>
            </a:extLst>
          </p:cNvPr>
          <p:cNvSpPr>
            <a:spLocks noGrp="1"/>
          </p:cNvSpPr>
          <p:nvPr>
            <p:ph type="dt" sz="half" idx="10"/>
          </p:nvPr>
        </p:nvSpPr>
        <p:spPr/>
        <p:txBody>
          <a:bodyPr/>
          <a:lstStyle/>
          <a:p>
            <a:fld id="{C5951021-17BF-4912-9728-DEB370254A8D}" type="datetimeFigureOut">
              <a:rPr lang="en-US" smtClean="0"/>
              <a:t>9/9/2018</a:t>
            </a:fld>
            <a:endParaRPr lang="en-US"/>
          </a:p>
        </p:txBody>
      </p:sp>
      <p:sp>
        <p:nvSpPr>
          <p:cNvPr id="6" name="Footer Placeholder 5">
            <a:extLst>
              <a:ext uri="{FF2B5EF4-FFF2-40B4-BE49-F238E27FC236}">
                <a16:creationId xmlns:a16="http://schemas.microsoft.com/office/drawing/2014/main" id="{DB4F9F71-2E3A-4351-BC17-2E3D3BD335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941DC7-0F13-4E17-81E8-D07F7F816BF4}"/>
              </a:ext>
            </a:extLst>
          </p:cNvPr>
          <p:cNvSpPr>
            <a:spLocks noGrp="1"/>
          </p:cNvSpPr>
          <p:nvPr>
            <p:ph type="sldNum" sz="quarter" idx="12"/>
          </p:nvPr>
        </p:nvSpPr>
        <p:spPr/>
        <p:txBody>
          <a:bodyPr/>
          <a:lstStyle/>
          <a:p>
            <a:fld id="{4A197746-212F-4563-B4B9-17C3B985B522}" type="slidenum">
              <a:rPr lang="en-US" smtClean="0"/>
              <a:t>‹#›</a:t>
            </a:fld>
            <a:endParaRPr lang="en-US"/>
          </a:p>
        </p:txBody>
      </p:sp>
    </p:spTree>
    <p:extLst>
      <p:ext uri="{BB962C8B-B14F-4D97-AF65-F5344CB8AC3E}">
        <p14:creationId xmlns:p14="http://schemas.microsoft.com/office/powerpoint/2010/main" val="3718761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E767C-A961-4223-87FA-BC3D2D8A2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F23E3E-FE65-4F1B-A9CF-E0F0EBA679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BFA7E9-67F5-49FE-9B09-FD4D960941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51021-17BF-4912-9728-DEB370254A8D}" type="datetimeFigureOut">
              <a:rPr lang="en-US" smtClean="0"/>
              <a:t>9/9/2018</a:t>
            </a:fld>
            <a:endParaRPr lang="en-US"/>
          </a:p>
        </p:txBody>
      </p:sp>
      <p:sp>
        <p:nvSpPr>
          <p:cNvPr id="5" name="Footer Placeholder 4">
            <a:extLst>
              <a:ext uri="{FF2B5EF4-FFF2-40B4-BE49-F238E27FC236}">
                <a16:creationId xmlns:a16="http://schemas.microsoft.com/office/drawing/2014/main" id="{B6E354D3-F047-40C3-A5EB-3B7E5A1DD4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EA697F-FF8E-4FB3-8113-C8861DA98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97746-212F-4563-B4B9-17C3B985B522}" type="slidenum">
              <a:rPr lang="en-US" smtClean="0"/>
              <a:t>‹#›</a:t>
            </a:fld>
            <a:endParaRPr lang="en-US"/>
          </a:p>
        </p:txBody>
      </p:sp>
    </p:spTree>
    <p:extLst>
      <p:ext uri="{BB962C8B-B14F-4D97-AF65-F5344CB8AC3E}">
        <p14:creationId xmlns:p14="http://schemas.microsoft.com/office/powerpoint/2010/main" val="4185670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0.png"/><Relationship Id="rId4" Type="http://schemas.openxmlformats.org/officeDocument/2006/relationships/image" Target="../media/image190.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0.png"/><Relationship Id="rId4" Type="http://schemas.openxmlformats.org/officeDocument/2006/relationships/image" Target="../media/image190.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3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1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10.png"/></Relationships>
</file>

<file path=ppt/slides/_rels/slide4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10.png"/></Relationships>
</file>

<file path=ppt/slides/_rels/slide4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10.png"/></Relationships>
</file>

<file path=ppt/slides/_rels/slide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40.png"/><Relationship Id="rId4" Type="http://schemas.openxmlformats.org/officeDocument/2006/relationships/image" Target="../media/image230.png"/></Relationships>
</file>

<file path=ppt/slides/_rels/slide44.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40.png"/><Relationship Id="rId4" Type="http://schemas.openxmlformats.org/officeDocument/2006/relationships/image" Target="../media/image230.png"/></Relationships>
</file>

<file path=ppt/slides/_rels/slide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0.png"/><Relationship Id="rId4" Type="http://schemas.openxmlformats.org/officeDocument/2006/relationships/image" Target="../media/image290.png"/></Relationships>
</file>

<file path=ppt/slides/_rels/slide4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00.png"/><Relationship Id="rId4" Type="http://schemas.openxmlformats.org/officeDocument/2006/relationships/image" Target="../media/image290.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12D5-C00C-4DC7-96E8-3545A36A202B}"/>
              </a:ext>
            </a:extLst>
          </p:cNvPr>
          <p:cNvSpPr>
            <a:spLocks noGrp="1"/>
          </p:cNvSpPr>
          <p:nvPr>
            <p:ph type="ctrTitle"/>
          </p:nvPr>
        </p:nvSpPr>
        <p:spPr>
          <a:xfrm>
            <a:off x="818606" y="1177315"/>
            <a:ext cx="10554788" cy="1515283"/>
          </a:xfrm>
        </p:spPr>
        <p:txBody>
          <a:bodyPr>
            <a:normAutofit fontScale="90000"/>
          </a:bodyPr>
          <a:lstStyle/>
          <a:p>
            <a:r>
              <a:rPr lang="en-US" dirty="0"/>
              <a:t>Adaptive Step Sizes for </a:t>
            </a:r>
            <a:r>
              <a:rPr lang="en-US" dirty="0" err="1"/>
              <a:t>Subgradient</a:t>
            </a:r>
            <a:r>
              <a:rPr lang="en-US" dirty="0"/>
              <a:t> Optimization Methods</a:t>
            </a:r>
          </a:p>
        </p:txBody>
      </p:sp>
      <p:sp>
        <p:nvSpPr>
          <p:cNvPr id="3" name="Subtitle 2">
            <a:extLst>
              <a:ext uri="{FF2B5EF4-FFF2-40B4-BE49-F238E27FC236}">
                <a16:creationId xmlns:a16="http://schemas.microsoft.com/office/drawing/2014/main" id="{C73AB8C4-6315-4AEC-B277-A8E17C7B6017}"/>
              </a:ext>
            </a:extLst>
          </p:cNvPr>
          <p:cNvSpPr>
            <a:spLocks noGrp="1"/>
          </p:cNvSpPr>
          <p:nvPr>
            <p:ph type="subTitle" idx="1"/>
          </p:nvPr>
        </p:nvSpPr>
        <p:spPr>
          <a:xfrm>
            <a:off x="1524000" y="3166441"/>
            <a:ext cx="9144000" cy="699298"/>
          </a:xfrm>
        </p:spPr>
        <p:txBody>
          <a:bodyPr>
            <a:normAutofit/>
          </a:bodyPr>
          <a:lstStyle/>
          <a:p>
            <a:r>
              <a:rPr lang="en-US" sz="4000" dirty="0"/>
              <a:t>Charles Tsao</a:t>
            </a:r>
            <a:endParaRPr lang="en-US" sz="2800" dirty="0"/>
          </a:p>
        </p:txBody>
      </p:sp>
      <p:sp>
        <p:nvSpPr>
          <p:cNvPr id="4" name="Rectangle 3">
            <a:extLst>
              <a:ext uri="{FF2B5EF4-FFF2-40B4-BE49-F238E27FC236}">
                <a16:creationId xmlns:a16="http://schemas.microsoft.com/office/drawing/2014/main" id="{9C655DB9-B1F7-49E1-A086-51BB504E999A}"/>
              </a:ext>
            </a:extLst>
          </p:cNvPr>
          <p:cNvSpPr/>
          <p:nvPr/>
        </p:nvSpPr>
        <p:spPr>
          <a:xfrm>
            <a:off x="3048000" y="3734037"/>
            <a:ext cx="6096000" cy="1815882"/>
          </a:xfrm>
          <a:prstGeom prst="rect">
            <a:avLst/>
          </a:prstGeom>
        </p:spPr>
        <p:txBody>
          <a:bodyPr>
            <a:spAutoFit/>
          </a:bodyPr>
          <a:lstStyle/>
          <a:p>
            <a:pPr algn="ctr"/>
            <a:r>
              <a:rPr lang="en-US" sz="2800" dirty="0"/>
              <a:t>Stanford University</a:t>
            </a:r>
            <a:br>
              <a:rPr lang="en-US" sz="2800" dirty="0"/>
            </a:br>
            <a:r>
              <a:rPr lang="en-US" sz="2800" dirty="0"/>
              <a:t>Mentor: Nicholas </a:t>
            </a:r>
            <a:r>
              <a:rPr lang="en-US" sz="2800" dirty="0" err="1"/>
              <a:t>Dwork</a:t>
            </a:r>
            <a:br>
              <a:rPr lang="en-US" sz="2800" dirty="0"/>
            </a:br>
            <a:r>
              <a:rPr lang="en-US" sz="2800" dirty="0"/>
              <a:t>Advisor: John Pauly</a:t>
            </a:r>
            <a:br>
              <a:rPr lang="en-US" sz="2800" dirty="0"/>
            </a:br>
            <a:r>
              <a:rPr lang="en-US" sz="2800" dirty="0"/>
              <a:t>August 2018</a:t>
            </a:r>
          </a:p>
        </p:txBody>
      </p:sp>
    </p:spTree>
    <p:extLst>
      <p:ext uri="{BB962C8B-B14F-4D97-AF65-F5344CB8AC3E}">
        <p14:creationId xmlns:p14="http://schemas.microsoft.com/office/powerpoint/2010/main" val="3815190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65A5591-03EB-47E1-90B0-336B1E113F0F}"/>
              </a:ext>
            </a:extLst>
          </p:cNvPr>
          <p:cNvSpPr txBox="1">
            <a:spLocks/>
          </p:cNvSpPr>
          <p:nvPr/>
        </p:nvSpPr>
        <p:spPr>
          <a:xfrm>
            <a:off x="398417" y="461545"/>
            <a:ext cx="11649892" cy="14246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guarantee convergence:</a:t>
            </a:r>
          </a:p>
          <a:p>
            <a:pPr marL="457200" lvl="1" indent="0">
              <a:buNone/>
            </a:pPr>
            <a:r>
              <a:rPr lang="en-US" dirty="0"/>
              <a:t>Use a step size that decreases with every iteration</a:t>
            </a:r>
          </a:p>
          <a:p>
            <a:pPr marL="457200" lvl="1" indent="0">
              <a:buNone/>
            </a:pPr>
            <a:r>
              <a:rPr lang="en-US" dirty="0"/>
              <a:t>Step size  = 1/m    (harmonic series)</a:t>
            </a:r>
          </a:p>
          <a:p>
            <a:pPr marL="0" indent="0">
              <a:buNone/>
            </a:pPr>
            <a:endParaRPr lang="en-US" dirty="0"/>
          </a:p>
        </p:txBody>
      </p:sp>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377296" y="3364540"/>
            <a:ext cx="3276604" cy="16532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83E9C25-628A-47DB-A764-FC7F82103642}"/>
              </a:ext>
            </a:extLst>
          </p:cNvPr>
          <p:cNvSpPr/>
          <p:nvPr/>
        </p:nvSpPr>
        <p:spPr>
          <a:xfrm>
            <a:off x="9797140" y="3996285"/>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3650360" y="3378806"/>
            <a:ext cx="1859718" cy="6174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5510078" y="4006694"/>
            <a:ext cx="1358589" cy="810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51593" y="3884653"/>
            <a:ext cx="769476" cy="2030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8065AFF-8FA5-43E8-86BC-18E63B2E016F}"/>
              </a:ext>
            </a:extLst>
          </p:cNvPr>
          <p:cNvCxnSpPr>
            <a:cxnSpLocks/>
          </p:cNvCxnSpPr>
          <p:nvPr/>
        </p:nvCxnSpPr>
        <p:spPr>
          <a:xfrm>
            <a:off x="7619172" y="3896076"/>
            <a:ext cx="469365" cy="565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35F7B73-F809-46A3-B7AD-C6DEB5D5A106}"/>
              </a:ext>
            </a:extLst>
          </p:cNvPr>
          <p:cNvSpPr txBox="1"/>
          <p:nvPr/>
        </p:nvSpPr>
        <p:spPr>
          <a:xfrm>
            <a:off x="377296" y="2415122"/>
            <a:ext cx="3899755" cy="523220"/>
          </a:xfrm>
          <a:prstGeom prst="rect">
            <a:avLst/>
          </a:prstGeom>
          <a:noFill/>
        </p:spPr>
        <p:txBody>
          <a:bodyPr wrap="square" rtlCol="0">
            <a:spAutoFit/>
          </a:bodyPr>
          <a:lstStyle/>
          <a:p>
            <a:r>
              <a:rPr lang="en-US" sz="2800" dirty="0"/>
              <a:t>Decreasing step size:</a:t>
            </a:r>
          </a:p>
        </p:txBody>
      </p:sp>
      <p:cxnSp>
        <p:nvCxnSpPr>
          <p:cNvPr id="28" name="Straight Arrow Connector 27">
            <a:extLst>
              <a:ext uri="{FF2B5EF4-FFF2-40B4-BE49-F238E27FC236}">
                <a16:creationId xmlns:a16="http://schemas.microsoft.com/office/drawing/2014/main" id="{B775F549-2990-40A8-8029-640B29C9BB0A}"/>
              </a:ext>
            </a:extLst>
          </p:cNvPr>
          <p:cNvCxnSpPr>
            <a:cxnSpLocks/>
          </p:cNvCxnSpPr>
          <p:nvPr/>
        </p:nvCxnSpPr>
        <p:spPr>
          <a:xfrm>
            <a:off x="8088537" y="3959719"/>
            <a:ext cx="256566" cy="1063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885090C-4B5D-4B39-BD19-D4EB26D18916}"/>
              </a:ext>
            </a:extLst>
          </p:cNvPr>
          <p:cNvCxnSpPr>
            <a:cxnSpLocks/>
          </p:cNvCxnSpPr>
          <p:nvPr/>
        </p:nvCxnSpPr>
        <p:spPr>
          <a:xfrm flipV="1">
            <a:off x="8345103" y="4042005"/>
            <a:ext cx="246142" cy="24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4CAFED7-234F-43B0-95F9-47154A49D643}"/>
              </a:ext>
            </a:extLst>
          </p:cNvPr>
          <p:cNvCxnSpPr>
            <a:cxnSpLocks/>
          </p:cNvCxnSpPr>
          <p:nvPr/>
        </p:nvCxnSpPr>
        <p:spPr>
          <a:xfrm>
            <a:off x="8586033" y="4042005"/>
            <a:ext cx="138812" cy="457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11884CE-82B5-410F-B2F5-72B760903916}"/>
              </a:ext>
            </a:extLst>
          </p:cNvPr>
          <p:cNvCxnSpPr>
            <a:cxnSpLocks/>
          </p:cNvCxnSpPr>
          <p:nvPr/>
        </p:nvCxnSpPr>
        <p:spPr>
          <a:xfrm flipV="1">
            <a:off x="8724845" y="4064865"/>
            <a:ext cx="102119" cy="22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0911D4-7254-4366-AA9E-C3F5D2D18B36}"/>
              </a:ext>
            </a:extLst>
          </p:cNvPr>
          <p:cNvCxnSpPr>
            <a:cxnSpLocks/>
          </p:cNvCxnSpPr>
          <p:nvPr/>
        </p:nvCxnSpPr>
        <p:spPr>
          <a:xfrm>
            <a:off x="8826964" y="4064865"/>
            <a:ext cx="96903" cy="228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5FFAF78-066F-4B4E-86FF-38996D5ACC93}"/>
              </a:ext>
            </a:extLst>
          </p:cNvPr>
          <p:cNvCxnSpPr>
            <a:cxnSpLocks/>
          </p:cNvCxnSpPr>
          <p:nvPr/>
        </p:nvCxnSpPr>
        <p:spPr>
          <a:xfrm flipV="1">
            <a:off x="8923867" y="4076295"/>
            <a:ext cx="91541" cy="114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FFE73B0-F530-48CD-B6E7-2F98C68CD38B}"/>
              </a:ext>
            </a:extLst>
          </p:cNvPr>
          <p:cNvCxnSpPr>
            <a:cxnSpLocks/>
          </p:cNvCxnSpPr>
          <p:nvPr/>
        </p:nvCxnSpPr>
        <p:spPr>
          <a:xfrm>
            <a:off x="9015408" y="4076625"/>
            <a:ext cx="84142" cy="225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6B9B5A7-AD9E-4310-81EF-974B868DBF01}"/>
              </a:ext>
            </a:extLst>
          </p:cNvPr>
          <p:cNvCxnSpPr>
            <a:cxnSpLocks/>
          </p:cNvCxnSpPr>
          <p:nvPr/>
        </p:nvCxnSpPr>
        <p:spPr>
          <a:xfrm flipV="1">
            <a:off x="9096077" y="4087725"/>
            <a:ext cx="74246" cy="10822"/>
          </a:xfrm>
          <a:prstGeom prst="straightConnector1">
            <a:avLst/>
          </a:prstGeom>
          <a:ln w="28575">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F74E1C6-8A09-4174-B2FC-A0A7468944E3}"/>
              </a:ext>
            </a:extLst>
          </p:cNvPr>
          <p:cNvCxnSpPr>
            <a:cxnSpLocks/>
          </p:cNvCxnSpPr>
          <p:nvPr/>
        </p:nvCxnSpPr>
        <p:spPr>
          <a:xfrm flipV="1">
            <a:off x="9170323" y="4076295"/>
            <a:ext cx="74246" cy="10822"/>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B2C1605-0573-40B1-BB9E-573F4EB0222A}"/>
              </a:ext>
            </a:extLst>
          </p:cNvPr>
          <p:cNvCxnSpPr>
            <a:cxnSpLocks/>
          </p:cNvCxnSpPr>
          <p:nvPr/>
        </p:nvCxnSpPr>
        <p:spPr>
          <a:xfrm>
            <a:off x="9244569" y="4075687"/>
            <a:ext cx="70710"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D3D0AE9-BDE5-4569-972E-B271EDD8EDC4}"/>
              </a:ext>
            </a:extLst>
          </p:cNvPr>
          <p:cNvCxnSpPr>
            <a:cxnSpLocks/>
          </p:cNvCxnSpPr>
          <p:nvPr/>
        </p:nvCxnSpPr>
        <p:spPr>
          <a:xfrm flipV="1">
            <a:off x="9315279" y="4064865"/>
            <a:ext cx="74246" cy="10822"/>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0965979-674F-4C4C-B3F1-0D86E54A0475}"/>
              </a:ext>
            </a:extLst>
          </p:cNvPr>
          <p:cNvCxnSpPr>
            <a:cxnSpLocks/>
          </p:cNvCxnSpPr>
          <p:nvPr/>
        </p:nvCxnSpPr>
        <p:spPr>
          <a:xfrm>
            <a:off x="9366013" y="4064865"/>
            <a:ext cx="74246"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E443516-F13E-49A2-B8F7-AE4B18EB9A23}"/>
              </a:ext>
            </a:extLst>
          </p:cNvPr>
          <p:cNvCxnSpPr>
            <a:cxnSpLocks/>
          </p:cNvCxnSpPr>
          <p:nvPr/>
        </p:nvCxnSpPr>
        <p:spPr>
          <a:xfrm flipV="1">
            <a:off x="9402192" y="4054043"/>
            <a:ext cx="74246" cy="10822"/>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584C656-3487-483A-84DE-57AB7B5F5ADF}"/>
              </a:ext>
            </a:extLst>
          </p:cNvPr>
          <p:cNvCxnSpPr>
            <a:cxnSpLocks/>
          </p:cNvCxnSpPr>
          <p:nvPr/>
        </p:nvCxnSpPr>
        <p:spPr>
          <a:xfrm>
            <a:off x="9489105" y="4054043"/>
            <a:ext cx="2351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30BED30-6F95-4FBD-91E7-9DFB638AFEDE}"/>
              </a:ext>
            </a:extLst>
          </p:cNvPr>
          <p:cNvCxnSpPr>
            <a:cxnSpLocks/>
          </p:cNvCxnSpPr>
          <p:nvPr/>
        </p:nvCxnSpPr>
        <p:spPr>
          <a:xfrm>
            <a:off x="9481916" y="4054043"/>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BC8F083-DED3-444A-92CE-066560D5A4A4}"/>
              </a:ext>
            </a:extLst>
          </p:cNvPr>
          <p:cNvCxnSpPr>
            <a:cxnSpLocks/>
          </p:cNvCxnSpPr>
          <p:nvPr/>
        </p:nvCxnSpPr>
        <p:spPr>
          <a:xfrm>
            <a:off x="9510602" y="4054043"/>
            <a:ext cx="50911"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D1E62AD-B79F-444B-98CC-8454B6ECDB6E}"/>
              </a:ext>
            </a:extLst>
          </p:cNvPr>
          <p:cNvCxnSpPr>
            <a:cxnSpLocks/>
          </p:cNvCxnSpPr>
          <p:nvPr/>
        </p:nvCxnSpPr>
        <p:spPr>
          <a:xfrm>
            <a:off x="9536057" y="4053103"/>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563E636-564B-43AE-A9F4-B1A68E49CA93}"/>
              </a:ext>
            </a:extLst>
          </p:cNvPr>
          <p:cNvCxnSpPr>
            <a:cxnSpLocks/>
          </p:cNvCxnSpPr>
          <p:nvPr/>
        </p:nvCxnSpPr>
        <p:spPr>
          <a:xfrm>
            <a:off x="9559870"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867983D-E3F8-441B-9F3E-479A09962FE4}"/>
              </a:ext>
            </a:extLst>
          </p:cNvPr>
          <p:cNvCxnSpPr>
            <a:cxnSpLocks/>
          </p:cNvCxnSpPr>
          <p:nvPr/>
        </p:nvCxnSpPr>
        <p:spPr>
          <a:xfrm>
            <a:off x="9588556"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9D3277C-B33B-4502-83DC-C67B0D9BE028}"/>
              </a:ext>
            </a:extLst>
          </p:cNvPr>
          <p:cNvCxnSpPr>
            <a:cxnSpLocks/>
          </p:cNvCxnSpPr>
          <p:nvPr/>
        </p:nvCxnSpPr>
        <p:spPr>
          <a:xfrm>
            <a:off x="9617131"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E4CC755-7910-4724-8AE9-0BD7E058A913}"/>
              </a:ext>
            </a:extLst>
          </p:cNvPr>
          <p:cNvCxnSpPr>
            <a:cxnSpLocks/>
          </p:cNvCxnSpPr>
          <p:nvPr/>
        </p:nvCxnSpPr>
        <p:spPr>
          <a:xfrm>
            <a:off x="9645817"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D1D18C0-2DDF-4CBA-816F-D332A0D56794}"/>
              </a:ext>
            </a:extLst>
          </p:cNvPr>
          <p:cNvCxnSpPr>
            <a:cxnSpLocks/>
          </p:cNvCxnSpPr>
          <p:nvPr/>
        </p:nvCxnSpPr>
        <p:spPr>
          <a:xfrm>
            <a:off x="9668042"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65F7F4D-9C9C-493E-BFB3-81C76410119C}"/>
              </a:ext>
            </a:extLst>
          </p:cNvPr>
          <p:cNvCxnSpPr>
            <a:cxnSpLocks/>
          </p:cNvCxnSpPr>
          <p:nvPr/>
        </p:nvCxnSpPr>
        <p:spPr>
          <a:xfrm>
            <a:off x="9691855"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8BCC78A-DC5F-429B-94B9-939605577954}"/>
              </a:ext>
            </a:extLst>
          </p:cNvPr>
          <p:cNvCxnSpPr>
            <a:cxnSpLocks/>
          </p:cNvCxnSpPr>
          <p:nvPr/>
        </p:nvCxnSpPr>
        <p:spPr>
          <a:xfrm>
            <a:off x="9703357"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4815FF8-F569-4682-B0AD-FBB00454E9A4}"/>
              </a:ext>
            </a:extLst>
          </p:cNvPr>
          <p:cNvCxnSpPr>
            <a:cxnSpLocks/>
          </p:cNvCxnSpPr>
          <p:nvPr/>
        </p:nvCxnSpPr>
        <p:spPr>
          <a:xfrm>
            <a:off x="9712771"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56C5437-CEAE-43F2-9EE1-05F3AEF27B30}"/>
              </a:ext>
            </a:extLst>
          </p:cNvPr>
          <p:cNvCxnSpPr>
            <a:cxnSpLocks/>
          </p:cNvCxnSpPr>
          <p:nvPr/>
        </p:nvCxnSpPr>
        <p:spPr>
          <a:xfrm>
            <a:off x="9725193"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C877245-CA09-4B77-8F15-E63832E45AA9}"/>
              </a:ext>
            </a:extLst>
          </p:cNvPr>
          <p:cNvCxnSpPr>
            <a:cxnSpLocks/>
          </p:cNvCxnSpPr>
          <p:nvPr/>
        </p:nvCxnSpPr>
        <p:spPr>
          <a:xfrm>
            <a:off x="9733520"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9334517-68D8-4FE3-B55C-C9C78B1D9496}"/>
              </a:ext>
            </a:extLst>
          </p:cNvPr>
          <p:cNvCxnSpPr>
            <a:cxnSpLocks/>
          </p:cNvCxnSpPr>
          <p:nvPr/>
        </p:nvCxnSpPr>
        <p:spPr>
          <a:xfrm>
            <a:off x="9741457"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AE6CC2A1-6CDA-4346-83AA-EF7AC2AB78C0}"/>
              </a:ext>
            </a:extLst>
          </p:cNvPr>
          <p:cNvCxnSpPr>
            <a:cxnSpLocks/>
          </p:cNvCxnSpPr>
          <p:nvPr/>
        </p:nvCxnSpPr>
        <p:spPr>
          <a:xfrm>
            <a:off x="9749227"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42BCBEB-DDA1-4291-82AD-C24D2654642E}"/>
              </a:ext>
            </a:extLst>
          </p:cNvPr>
          <p:cNvCxnSpPr>
            <a:cxnSpLocks/>
          </p:cNvCxnSpPr>
          <p:nvPr/>
        </p:nvCxnSpPr>
        <p:spPr>
          <a:xfrm>
            <a:off x="9760729"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C2317B9-17AD-4D51-B15B-5CADF9092495}"/>
              </a:ext>
            </a:extLst>
          </p:cNvPr>
          <p:cNvCxnSpPr>
            <a:cxnSpLocks/>
          </p:cNvCxnSpPr>
          <p:nvPr/>
        </p:nvCxnSpPr>
        <p:spPr>
          <a:xfrm>
            <a:off x="9768454" y="4049928"/>
            <a:ext cx="57372" cy="0"/>
          </a:xfrm>
          <a:prstGeom prst="straightConnector1">
            <a:avLst/>
          </a:prstGeom>
          <a:ln w="28575">
            <a:tailEnd type="triangle" w="sm" len="sm"/>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8DD9C8-35DD-4DF4-80F0-71F15E2650C5}"/>
              </a:ext>
            </a:extLst>
          </p:cNvPr>
          <p:cNvSpPr txBox="1"/>
          <p:nvPr/>
        </p:nvSpPr>
        <p:spPr>
          <a:xfrm>
            <a:off x="398417" y="5546730"/>
            <a:ext cx="6907547" cy="461665"/>
          </a:xfrm>
          <a:prstGeom prst="rect">
            <a:avLst/>
          </a:prstGeom>
          <a:noFill/>
        </p:spPr>
        <p:txBody>
          <a:bodyPr wrap="square" rtlCol="0">
            <a:spAutoFit/>
          </a:bodyPr>
          <a:lstStyle/>
          <a:p>
            <a:r>
              <a:rPr lang="en-US" sz="2400" dirty="0"/>
              <a:t>Converges to optimal point, but EXTREMELY slow </a:t>
            </a:r>
          </a:p>
        </p:txBody>
      </p:sp>
    </p:spTree>
    <p:extLst>
      <p:ext uri="{BB962C8B-B14F-4D97-AF65-F5344CB8AC3E}">
        <p14:creationId xmlns:p14="http://schemas.microsoft.com/office/powerpoint/2010/main" val="258746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250"/>
                                        <p:tgtEl>
                                          <p:spTgt spid="6"/>
                                        </p:tgtEl>
                                      </p:cBhvr>
                                    </p:animEffect>
                                  </p:childTnLst>
                                </p:cTn>
                              </p:par>
                            </p:childTnLst>
                          </p:cTn>
                        </p:par>
                        <p:par>
                          <p:cTn id="26" fill="hold">
                            <p:stCondLst>
                              <p:cond delay="25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300"/>
                                        <p:tgtEl>
                                          <p:spTgt spid="16"/>
                                        </p:tgtEl>
                                      </p:cBhvr>
                                    </p:animEffect>
                                  </p:childTnLst>
                                </p:cTn>
                              </p:par>
                            </p:childTnLst>
                          </p:cTn>
                        </p:par>
                        <p:par>
                          <p:cTn id="30" fill="hold">
                            <p:stCondLst>
                              <p:cond delay="550"/>
                            </p:stCondLst>
                            <p:childTnLst>
                              <p:par>
                                <p:cTn id="31" presetID="22" presetClass="entr" presetSubtype="8"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300"/>
                                        <p:tgtEl>
                                          <p:spTgt spid="23"/>
                                        </p:tgtEl>
                                      </p:cBhvr>
                                    </p:animEffect>
                                  </p:childTnLst>
                                </p:cTn>
                              </p:par>
                            </p:childTnLst>
                          </p:cTn>
                        </p:par>
                        <p:par>
                          <p:cTn id="34" fill="hold">
                            <p:stCondLst>
                              <p:cond delay="8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300"/>
                                        <p:tgtEl>
                                          <p:spTgt spid="27"/>
                                        </p:tgtEl>
                                      </p:cBhvr>
                                    </p:animEffect>
                                  </p:childTnLst>
                                </p:cTn>
                              </p:par>
                            </p:childTnLst>
                          </p:cTn>
                        </p:par>
                        <p:par>
                          <p:cTn id="38" fill="hold">
                            <p:stCondLst>
                              <p:cond delay="1150"/>
                            </p:stCondLst>
                            <p:childTnLst>
                              <p:par>
                                <p:cTn id="39" presetID="22" presetClass="entr" presetSubtype="8"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300"/>
                                        <p:tgtEl>
                                          <p:spTgt spid="29"/>
                                        </p:tgtEl>
                                      </p:cBhvr>
                                    </p:animEffect>
                                  </p:childTnLst>
                                </p:cTn>
                              </p:par>
                            </p:childTnLst>
                          </p:cTn>
                        </p:par>
                        <p:par>
                          <p:cTn id="42" fill="hold">
                            <p:stCondLst>
                              <p:cond delay="1450"/>
                            </p:stCondLst>
                            <p:childTnLst>
                              <p:par>
                                <p:cTn id="43" presetID="2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left)">
                                      <p:cBhvr>
                                        <p:cTn id="45" dur="300"/>
                                        <p:tgtEl>
                                          <p:spTgt spid="28"/>
                                        </p:tgtEl>
                                      </p:cBhvr>
                                    </p:animEffect>
                                  </p:childTnLst>
                                </p:cTn>
                              </p:par>
                            </p:childTnLst>
                          </p:cTn>
                        </p:par>
                        <p:par>
                          <p:cTn id="46" fill="hold">
                            <p:stCondLst>
                              <p:cond delay="1750"/>
                            </p:stCondLst>
                            <p:childTnLst>
                              <p:par>
                                <p:cTn id="47" presetID="22" presetClass="entr" presetSubtype="8"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300"/>
                                        <p:tgtEl>
                                          <p:spTgt spid="30"/>
                                        </p:tgtEl>
                                      </p:cBhvr>
                                    </p:animEffect>
                                  </p:childTnLst>
                                </p:cTn>
                              </p:par>
                            </p:childTnLst>
                          </p:cTn>
                        </p:par>
                        <p:par>
                          <p:cTn id="50" fill="hold">
                            <p:stCondLst>
                              <p:cond delay="2050"/>
                            </p:stCondLst>
                            <p:childTnLst>
                              <p:par>
                                <p:cTn id="51" presetID="22" presetClass="entr" presetSubtype="8"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left)">
                                      <p:cBhvr>
                                        <p:cTn id="53" dur="300"/>
                                        <p:tgtEl>
                                          <p:spTgt spid="34"/>
                                        </p:tgtEl>
                                      </p:cBhvr>
                                    </p:animEffect>
                                  </p:childTnLst>
                                </p:cTn>
                              </p:par>
                            </p:childTnLst>
                          </p:cTn>
                        </p:par>
                        <p:par>
                          <p:cTn id="54" fill="hold">
                            <p:stCondLst>
                              <p:cond delay="2350"/>
                            </p:stCondLst>
                            <p:childTnLst>
                              <p:par>
                                <p:cTn id="55" presetID="22" presetClass="entr" presetSubtype="8"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300"/>
                                        <p:tgtEl>
                                          <p:spTgt spid="36"/>
                                        </p:tgtEl>
                                      </p:cBhvr>
                                    </p:animEffect>
                                  </p:childTnLst>
                                </p:cTn>
                              </p:par>
                            </p:childTnLst>
                          </p:cTn>
                        </p:par>
                        <p:par>
                          <p:cTn id="58" fill="hold">
                            <p:stCondLst>
                              <p:cond delay="2650"/>
                            </p:stCondLst>
                            <p:childTnLst>
                              <p:par>
                                <p:cTn id="59" presetID="22" presetClass="entr" presetSubtype="8" fill="hold"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wipe(left)">
                                      <p:cBhvr>
                                        <p:cTn id="61" dur="300"/>
                                        <p:tgtEl>
                                          <p:spTgt spid="39"/>
                                        </p:tgtEl>
                                      </p:cBhvr>
                                    </p:animEffect>
                                  </p:childTnLst>
                                </p:cTn>
                              </p:par>
                            </p:childTnLst>
                          </p:cTn>
                        </p:par>
                        <p:par>
                          <p:cTn id="62" fill="hold">
                            <p:stCondLst>
                              <p:cond delay="2950"/>
                            </p:stCondLst>
                            <p:childTnLst>
                              <p:par>
                                <p:cTn id="63" presetID="22" presetClass="entr" presetSubtype="8" fill="hold"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300"/>
                                        <p:tgtEl>
                                          <p:spTgt spid="42"/>
                                        </p:tgtEl>
                                      </p:cBhvr>
                                    </p:animEffect>
                                  </p:childTnLst>
                                </p:cTn>
                              </p:par>
                            </p:childTnLst>
                          </p:cTn>
                        </p:par>
                        <p:par>
                          <p:cTn id="66" fill="hold">
                            <p:stCondLst>
                              <p:cond delay="3250"/>
                            </p:stCondLst>
                            <p:childTnLst>
                              <p:par>
                                <p:cTn id="67" presetID="22" presetClass="entr" presetSubtype="8"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300"/>
                                        <p:tgtEl>
                                          <p:spTgt spid="44"/>
                                        </p:tgtEl>
                                      </p:cBhvr>
                                    </p:animEffect>
                                  </p:childTnLst>
                                </p:cTn>
                              </p:par>
                            </p:childTnLst>
                          </p:cTn>
                        </p:par>
                        <p:par>
                          <p:cTn id="70" fill="hold">
                            <p:stCondLst>
                              <p:cond delay="3550"/>
                            </p:stCondLst>
                            <p:childTnLst>
                              <p:par>
                                <p:cTn id="71" presetID="22" presetClass="entr" presetSubtype="8"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left)">
                                      <p:cBhvr>
                                        <p:cTn id="73" dur="300"/>
                                        <p:tgtEl>
                                          <p:spTgt spid="45"/>
                                        </p:tgtEl>
                                      </p:cBhvr>
                                    </p:animEffect>
                                  </p:childTnLst>
                                </p:cTn>
                              </p:par>
                            </p:childTnLst>
                          </p:cTn>
                        </p:par>
                        <p:par>
                          <p:cTn id="74" fill="hold">
                            <p:stCondLst>
                              <p:cond delay="3850"/>
                            </p:stCondLst>
                            <p:childTnLst>
                              <p:par>
                                <p:cTn id="75" presetID="22" presetClass="entr" presetSubtype="8" fill="hold" nodeType="after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left)">
                                      <p:cBhvr>
                                        <p:cTn id="77" dur="300"/>
                                        <p:tgtEl>
                                          <p:spTgt spid="50"/>
                                        </p:tgtEl>
                                      </p:cBhvr>
                                    </p:animEffect>
                                  </p:childTnLst>
                                </p:cTn>
                              </p:par>
                            </p:childTnLst>
                          </p:cTn>
                        </p:par>
                        <p:par>
                          <p:cTn id="78" fill="hold">
                            <p:stCondLst>
                              <p:cond delay="4150"/>
                            </p:stCondLst>
                            <p:childTnLst>
                              <p:par>
                                <p:cTn id="79" presetID="22" presetClass="entr" presetSubtype="8" fill="hold"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wipe(left)">
                                      <p:cBhvr>
                                        <p:cTn id="81" dur="300"/>
                                        <p:tgtEl>
                                          <p:spTgt spid="51"/>
                                        </p:tgtEl>
                                      </p:cBhvr>
                                    </p:animEffect>
                                  </p:childTnLst>
                                </p:cTn>
                              </p:par>
                            </p:childTnLst>
                          </p:cTn>
                        </p:par>
                        <p:par>
                          <p:cTn id="82" fill="hold">
                            <p:stCondLst>
                              <p:cond delay="4450"/>
                            </p:stCondLst>
                            <p:childTnLst>
                              <p:par>
                                <p:cTn id="83" presetID="22" presetClass="entr" presetSubtype="8" fill="hold" nodeType="after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wipe(left)">
                                      <p:cBhvr>
                                        <p:cTn id="85" dur="300"/>
                                        <p:tgtEl>
                                          <p:spTgt spid="53"/>
                                        </p:tgtEl>
                                      </p:cBhvr>
                                    </p:animEffect>
                                  </p:childTnLst>
                                </p:cTn>
                              </p:par>
                            </p:childTnLst>
                          </p:cTn>
                        </p:par>
                        <p:par>
                          <p:cTn id="86" fill="hold">
                            <p:stCondLst>
                              <p:cond delay="4750"/>
                            </p:stCondLst>
                            <p:childTnLst>
                              <p:par>
                                <p:cTn id="87" presetID="22" presetClass="entr" presetSubtype="8" fill="hold" nodeType="after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wipe(left)">
                                      <p:cBhvr>
                                        <p:cTn id="89" dur="300"/>
                                        <p:tgtEl>
                                          <p:spTgt spid="55"/>
                                        </p:tgtEl>
                                      </p:cBhvr>
                                    </p:animEffect>
                                  </p:childTnLst>
                                </p:cTn>
                              </p:par>
                            </p:childTnLst>
                          </p:cTn>
                        </p:par>
                        <p:par>
                          <p:cTn id="90" fill="hold">
                            <p:stCondLst>
                              <p:cond delay="5050"/>
                            </p:stCondLst>
                            <p:childTnLst>
                              <p:par>
                                <p:cTn id="91" presetID="22" presetClass="entr" presetSubtype="8" fill="hold" nodeType="after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wipe(left)">
                                      <p:cBhvr>
                                        <p:cTn id="93" dur="300"/>
                                        <p:tgtEl>
                                          <p:spTgt spid="57"/>
                                        </p:tgtEl>
                                      </p:cBhvr>
                                    </p:animEffect>
                                  </p:childTnLst>
                                </p:cTn>
                              </p:par>
                            </p:childTnLst>
                          </p:cTn>
                        </p:par>
                        <p:par>
                          <p:cTn id="94" fill="hold">
                            <p:stCondLst>
                              <p:cond delay="5350"/>
                            </p:stCondLst>
                            <p:childTnLst>
                              <p:par>
                                <p:cTn id="95" presetID="22" presetClass="entr" presetSubtype="8" fill="hold" nodeType="after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ipe(left)">
                                      <p:cBhvr>
                                        <p:cTn id="97" dur="300"/>
                                        <p:tgtEl>
                                          <p:spTgt spid="64"/>
                                        </p:tgtEl>
                                      </p:cBhvr>
                                    </p:animEffect>
                                  </p:childTnLst>
                                </p:cTn>
                              </p:par>
                            </p:childTnLst>
                          </p:cTn>
                        </p:par>
                        <p:par>
                          <p:cTn id="98" fill="hold">
                            <p:stCondLst>
                              <p:cond delay="5650"/>
                            </p:stCondLst>
                            <p:childTnLst>
                              <p:par>
                                <p:cTn id="99" presetID="22" presetClass="entr" presetSubtype="8"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left)">
                                      <p:cBhvr>
                                        <p:cTn id="101" dur="300"/>
                                        <p:tgtEl>
                                          <p:spTgt spid="73"/>
                                        </p:tgtEl>
                                      </p:cBhvr>
                                    </p:animEffect>
                                  </p:childTnLst>
                                </p:cTn>
                              </p:par>
                            </p:childTnLst>
                          </p:cTn>
                        </p:par>
                        <p:par>
                          <p:cTn id="102" fill="hold">
                            <p:stCondLst>
                              <p:cond delay="5950"/>
                            </p:stCondLst>
                            <p:childTnLst>
                              <p:par>
                                <p:cTn id="103" presetID="22" presetClass="entr" presetSubtype="8" fill="hold" nodeType="afterEffect">
                                  <p:stCondLst>
                                    <p:cond delay="0"/>
                                  </p:stCondLst>
                                  <p:childTnLst>
                                    <p:set>
                                      <p:cBhvr>
                                        <p:cTn id="104" dur="1" fill="hold">
                                          <p:stCondLst>
                                            <p:cond delay="0"/>
                                          </p:stCondLst>
                                        </p:cTn>
                                        <p:tgtEl>
                                          <p:spTgt spid="78"/>
                                        </p:tgtEl>
                                        <p:attrNameLst>
                                          <p:attrName>style.visibility</p:attrName>
                                        </p:attrNameLst>
                                      </p:cBhvr>
                                      <p:to>
                                        <p:strVal val="visible"/>
                                      </p:to>
                                    </p:set>
                                    <p:animEffect transition="in" filter="wipe(left)">
                                      <p:cBhvr>
                                        <p:cTn id="105" dur="300"/>
                                        <p:tgtEl>
                                          <p:spTgt spid="78"/>
                                        </p:tgtEl>
                                      </p:cBhvr>
                                    </p:animEffect>
                                  </p:childTnLst>
                                </p:cTn>
                              </p:par>
                            </p:childTnLst>
                          </p:cTn>
                        </p:par>
                        <p:par>
                          <p:cTn id="106" fill="hold">
                            <p:stCondLst>
                              <p:cond delay="6250"/>
                            </p:stCondLst>
                            <p:childTnLst>
                              <p:par>
                                <p:cTn id="107" presetID="22" presetClass="entr" presetSubtype="8" fill="hold" nodeType="after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wipe(left)">
                                      <p:cBhvr>
                                        <p:cTn id="109" dur="300"/>
                                        <p:tgtEl>
                                          <p:spTgt spid="80"/>
                                        </p:tgtEl>
                                      </p:cBhvr>
                                    </p:animEffect>
                                  </p:childTnLst>
                                </p:cTn>
                              </p:par>
                            </p:childTnLst>
                          </p:cTn>
                        </p:par>
                        <p:par>
                          <p:cTn id="110" fill="hold">
                            <p:stCondLst>
                              <p:cond delay="6550"/>
                            </p:stCondLst>
                            <p:childTnLst>
                              <p:par>
                                <p:cTn id="111" presetID="22" presetClass="entr" presetSubtype="8" fill="hold" nodeType="afterEffect">
                                  <p:stCondLst>
                                    <p:cond delay="0"/>
                                  </p:stCondLst>
                                  <p:childTnLst>
                                    <p:set>
                                      <p:cBhvr>
                                        <p:cTn id="112" dur="1" fill="hold">
                                          <p:stCondLst>
                                            <p:cond delay="0"/>
                                          </p:stCondLst>
                                        </p:cTn>
                                        <p:tgtEl>
                                          <p:spTgt spid="81"/>
                                        </p:tgtEl>
                                        <p:attrNameLst>
                                          <p:attrName>style.visibility</p:attrName>
                                        </p:attrNameLst>
                                      </p:cBhvr>
                                      <p:to>
                                        <p:strVal val="visible"/>
                                      </p:to>
                                    </p:set>
                                    <p:animEffect transition="in" filter="wipe(left)">
                                      <p:cBhvr>
                                        <p:cTn id="113" dur="300"/>
                                        <p:tgtEl>
                                          <p:spTgt spid="81"/>
                                        </p:tgtEl>
                                      </p:cBhvr>
                                    </p:animEffect>
                                  </p:childTnLst>
                                </p:cTn>
                              </p:par>
                            </p:childTnLst>
                          </p:cTn>
                        </p:par>
                        <p:par>
                          <p:cTn id="114" fill="hold">
                            <p:stCondLst>
                              <p:cond delay="6850"/>
                            </p:stCondLst>
                            <p:childTnLst>
                              <p:par>
                                <p:cTn id="115" presetID="22" presetClass="entr" presetSubtype="8" fill="hold" nodeType="after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wipe(left)">
                                      <p:cBhvr>
                                        <p:cTn id="117" dur="300"/>
                                        <p:tgtEl>
                                          <p:spTgt spid="82"/>
                                        </p:tgtEl>
                                      </p:cBhvr>
                                    </p:animEffect>
                                  </p:childTnLst>
                                </p:cTn>
                              </p:par>
                            </p:childTnLst>
                          </p:cTn>
                        </p:par>
                        <p:par>
                          <p:cTn id="118" fill="hold">
                            <p:stCondLst>
                              <p:cond delay="7150"/>
                            </p:stCondLst>
                            <p:childTnLst>
                              <p:par>
                                <p:cTn id="119" presetID="22" presetClass="entr" presetSubtype="8" fill="hold" nodeType="afterEffect">
                                  <p:stCondLst>
                                    <p:cond delay="0"/>
                                  </p:stCondLst>
                                  <p:childTnLst>
                                    <p:set>
                                      <p:cBhvr>
                                        <p:cTn id="120" dur="1" fill="hold">
                                          <p:stCondLst>
                                            <p:cond delay="0"/>
                                          </p:stCondLst>
                                        </p:cTn>
                                        <p:tgtEl>
                                          <p:spTgt spid="83"/>
                                        </p:tgtEl>
                                        <p:attrNameLst>
                                          <p:attrName>style.visibility</p:attrName>
                                        </p:attrNameLst>
                                      </p:cBhvr>
                                      <p:to>
                                        <p:strVal val="visible"/>
                                      </p:to>
                                    </p:set>
                                    <p:animEffect transition="in" filter="wipe(left)">
                                      <p:cBhvr>
                                        <p:cTn id="121" dur="300"/>
                                        <p:tgtEl>
                                          <p:spTgt spid="83"/>
                                        </p:tgtEl>
                                      </p:cBhvr>
                                    </p:animEffect>
                                  </p:childTnLst>
                                </p:cTn>
                              </p:par>
                            </p:childTnLst>
                          </p:cTn>
                        </p:par>
                        <p:par>
                          <p:cTn id="122" fill="hold">
                            <p:stCondLst>
                              <p:cond delay="7450"/>
                            </p:stCondLst>
                            <p:childTnLst>
                              <p:par>
                                <p:cTn id="123" presetID="22" presetClass="entr" presetSubtype="8" fill="hold" nodeType="afterEffect">
                                  <p:stCondLst>
                                    <p:cond delay="0"/>
                                  </p:stCondLst>
                                  <p:childTnLst>
                                    <p:set>
                                      <p:cBhvr>
                                        <p:cTn id="124" dur="1" fill="hold">
                                          <p:stCondLst>
                                            <p:cond delay="0"/>
                                          </p:stCondLst>
                                        </p:cTn>
                                        <p:tgtEl>
                                          <p:spTgt spid="84"/>
                                        </p:tgtEl>
                                        <p:attrNameLst>
                                          <p:attrName>style.visibility</p:attrName>
                                        </p:attrNameLst>
                                      </p:cBhvr>
                                      <p:to>
                                        <p:strVal val="visible"/>
                                      </p:to>
                                    </p:set>
                                    <p:animEffect transition="in" filter="wipe(left)">
                                      <p:cBhvr>
                                        <p:cTn id="125" dur="300"/>
                                        <p:tgtEl>
                                          <p:spTgt spid="84"/>
                                        </p:tgtEl>
                                      </p:cBhvr>
                                    </p:animEffect>
                                  </p:childTnLst>
                                </p:cTn>
                              </p:par>
                            </p:childTnLst>
                          </p:cTn>
                        </p:par>
                        <p:par>
                          <p:cTn id="126" fill="hold">
                            <p:stCondLst>
                              <p:cond delay="7750"/>
                            </p:stCondLst>
                            <p:childTnLst>
                              <p:par>
                                <p:cTn id="127" presetID="22" presetClass="entr" presetSubtype="8" fill="hold" nodeType="afterEffect">
                                  <p:stCondLst>
                                    <p:cond delay="0"/>
                                  </p:stCondLst>
                                  <p:childTnLst>
                                    <p:set>
                                      <p:cBhvr>
                                        <p:cTn id="128" dur="1" fill="hold">
                                          <p:stCondLst>
                                            <p:cond delay="0"/>
                                          </p:stCondLst>
                                        </p:cTn>
                                        <p:tgtEl>
                                          <p:spTgt spid="85"/>
                                        </p:tgtEl>
                                        <p:attrNameLst>
                                          <p:attrName>style.visibility</p:attrName>
                                        </p:attrNameLst>
                                      </p:cBhvr>
                                      <p:to>
                                        <p:strVal val="visible"/>
                                      </p:to>
                                    </p:set>
                                    <p:animEffect transition="in" filter="wipe(left)">
                                      <p:cBhvr>
                                        <p:cTn id="129" dur="300"/>
                                        <p:tgtEl>
                                          <p:spTgt spid="85"/>
                                        </p:tgtEl>
                                      </p:cBhvr>
                                    </p:animEffect>
                                  </p:childTnLst>
                                </p:cTn>
                              </p:par>
                            </p:childTnLst>
                          </p:cTn>
                        </p:par>
                        <p:par>
                          <p:cTn id="130" fill="hold">
                            <p:stCondLst>
                              <p:cond delay="8050"/>
                            </p:stCondLst>
                            <p:childTnLst>
                              <p:par>
                                <p:cTn id="131" presetID="22" presetClass="entr" presetSubtype="8" fill="hold" nodeType="afterEffect">
                                  <p:stCondLst>
                                    <p:cond delay="0"/>
                                  </p:stCondLst>
                                  <p:childTnLst>
                                    <p:set>
                                      <p:cBhvr>
                                        <p:cTn id="132" dur="1" fill="hold">
                                          <p:stCondLst>
                                            <p:cond delay="0"/>
                                          </p:stCondLst>
                                        </p:cTn>
                                        <p:tgtEl>
                                          <p:spTgt spid="86"/>
                                        </p:tgtEl>
                                        <p:attrNameLst>
                                          <p:attrName>style.visibility</p:attrName>
                                        </p:attrNameLst>
                                      </p:cBhvr>
                                      <p:to>
                                        <p:strVal val="visible"/>
                                      </p:to>
                                    </p:set>
                                    <p:animEffect transition="in" filter="wipe(left)">
                                      <p:cBhvr>
                                        <p:cTn id="133" dur="300"/>
                                        <p:tgtEl>
                                          <p:spTgt spid="86"/>
                                        </p:tgtEl>
                                      </p:cBhvr>
                                    </p:animEffect>
                                  </p:childTnLst>
                                </p:cTn>
                              </p:par>
                            </p:childTnLst>
                          </p:cTn>
                        </p:par>
                        <p:par>
                          <p:cTn id="134" fill="hold">
                            <p:stCondLst>
                              <p:cond delay="8350"/>
                            </p:stCondLst>
                            <p:childTnLst>
                              <p:par>
                                <p:cTn id="135" presetID="22" presetClass="entr" presetSubtype="8" fill="hold" nodeType="afterEffect">
                                  <p:stCondLst>
                                    <p:cond delay="0"/>
                                  </p:stCondLst>
                                  <p:childTnLst>
                                    <p:set>
                                      <p:cBhvr>
                                        <p:cTn id="136" dur="1" fill="hold">
                                          <p:stCondLst>
                                            <p:cond delay="0"/>
                                          </p:stCondLst>
                                        </p:cTn>
                                        <p:tgtEl>
                                          <p:spTgt spid="87"/>
                                        </p:tgtEl>
                                        <p:attrNameLst>
                                          <p:attrName>style.visibility</p:attrName>
                                        </p:attrNameLst>
                                      </p:cBhvr>
                                      <p:to>
                                        <p:strVal val="visible"/>
                                      </p:to>
                                    </p:set>
                                    <p:animEffect transition="in" filter="wipe(left)">
                                      <p:cBhvr>
                                        <p:cTn id="137" dur="300"/>
                                        <p:tgtEl>
                                          <p:spTgt spid="87"/>
                                        </p:tgtEl>
                                      </p:cBhvr>
                                    </p:animEffect>
                                  </p:childTnLst>
                                </p:cTn>
                              </p:par>
                            </p:childTnLst>
                          </p:cTn>
                        </p:par>
                        <p:par>
                          <p:cTn id="138" fill="hold">
                            <p:stCondLst>
                              <p:cond delay="8650"/>
                            </p:stCondLst>
                            <p:childTnLst>
                              <p:par>
                                <p:cTn id="139" presetID="22" presetClass="entr" presetSubtype="8" fill="hold" nodeType="afterEffect">
                                  <p:stCondLst>
                                    <p:cond delay="0"/>
                                  </p:stCondLst>
                                  <p:childTnLst>
                                    <p:set>
                                      <p:cBhvr>
                                        <p:cTn id="140" dur="1" fill="hold">
                                          <p:stCondLst>
                                            <p:cond delay="0"/>
                                          </p:stCondLst>
                                        </p:cTn>
                                        <p:tgtEl>
                                          <p:spTgt spid="88"/>
                                        </p:tgtEl>
                                        <p:attrNameLst>
                                          <p:attrName>style.visibility</p:attrName>
                                        </p:attrNameLst>
                                      </p:cBhvr>
                                      <p:to>
                                        <p:strVal val="visible"/>
                                      </p:to>
                                    </p:set>
                                    <p:animEffect transition="in" filter="wipe(left)">
                                      <p:cBhvr>
                                        <p:cTn id="141" dur="300"/>
                                        <p:tgtEl>
                                          <p:spTgt spid="88"/>
                                        </p:tgtEl>
                                      </p:cBhvr>
                                    </p:animEffect>
                                  </p:childTnLst>
                                </p:cTn>
                              </p:par>
                            </p:childTnLst>
                          </p:cTn>
                        </p:par>
                        <p:par>
                          <p:cTn id="142" fill="hold">
                            <p:stCondLst>
                              <p:cond delay="8950"/>
                            </p:stCondLst>
                            <p:childTnLst>
                              <p:par>
                                <p:cTn id="143" presetID="22" presetClass="entr" presetSubtype="8" fill="hold" nodeType="afterEffect">
                                  <p:stCondLst>
                                    <p:cond delay="0"/>
                                  </p:stCondLst>
                                  <p:childTnLst>
                                    <p:set>
                                      <p:cBhvr>
                                        <p:cTn id="144" dur="1" fill="hold">
                                          <p:stCondLst>
                                            <p:cond delay="0"/>
                                          </p:stCondLst>
                                        </p:cTn>
                                        <p:tgtEl>
                                          <p:spTgt spid="89"/>
                                        </p:tgtEl>
                                        <p:attrNameLst>
                                          <p:attrName>style.visibility</p:attrName>
                                        </p:attrNameLst>
                                      </p:cBhvr>
                                      <p:to>
                                        <p:strVal val="visible"/>
                                      </p:to>
                                    </p:set>
                                    <p:animEffect transition="in" filter="wipe(left)">
                                      <p:cBhvr>
                                        <p:cTn id="145" dur="300"/>
                                        <p:tgtEl>
                                          <p:spTgt spid="89"/>
                                        </p:tgtEl>
                                      </p:cBhvr>
                                    </p:animEffect>
                                  </p:childTnLst>
                                </p:cTn>
                              </p:par>
                            </p:childTnLst>
                          </p:cTn>
                        </p:par>
                        <p:par>
                          <p:cTn id="146" fill="hold">
                            <p:stCondLst>
                              <p:cond delay="9250"/>
                            </p:stCondLst>
                            <p:childTnLst>
                              <p:par>
                                <p:cTn id="147" presetID="22" presetClass="entr" presetSubtype="8" fill="hold" nodeType="after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wipe(left)">
                                      <p:cBhvr>
                                        <p:cTn id="149" dur="300"/>
                                        <p:tgtEl>
                                          <p:spTgt spid="90"/>
                                        </p:tgtEl>
                                      </p:cBhvr>
                                    </p:animEffect>
                                  </p:childTnLst>
                                </p:cTn>
                              </p:par>
                            </p:childTnLst>
                          </p:cTn>
                        </p:par>
                        <p:par>
                          <p:cTn id="150" fill="hold">
                            <p:stCondLst>
                              <p:cond delay="9550"/>
                            </p:stCondLst>
                            <p:childTnLst>
                              <p:par>
                                <p:cTn id="151" presetID="22" presetClass="entr" presetSubtype="8" fill="hold" nodeType="afterEffect">
                                  <p:stCondLst>
                                    <p:cond delay="0"/>
                                  </p:stCondLst>
                                  <p:childTnLst>
                                    <p:set>
                                      <p:cBhvr>
                                        <p:cTn id="152" dur="1" fill="hold">
                                          <p:stCondLst>
                                            <p:cond delay="0"/>
                                          </p:stCondLst>
                                        </p:cTn>
                                        <p:tgtEl>
                                          <p:spTgt spid="91"/>
                                        </p:tgtEl>
                                        <p:attrNameLst>
                                          <p:attrName>style.visibility</p:attrName>
                                        </p:attrNameLst>
                                      </p:cBhvr>
                                      <p:to>
                                        <p:strVal val="visible"/>
                                      </p:to>
                                    </p:set>
                                    <p:animEffect transition="in" filter="wipe(left)">
                                      <p:cBhvr>
                                        <p:cTn id="153" dur="300"/>
                                        <p:tgtEl>
                                          <p:spTgt spid="91"/>
                                        </p:tgtEl>
                                      </p:cBhvr>
                                    </p:animEffect>
                                  </p:childTnLst>
                                </p:cTn>
                              </p:par>
                            </p:childTnLst>
                          </p:cTn>
                        </p:par>
                        <p:par>
                          <p:cTn id="154" fill="hold">
                            <p:stCondLst>
                              <p:cond delay="9850"/>
                            </p:stCondLst>
                            <p:childTnLst>
                              <p:par>
                                <p:cTn id="155" presetID="22" presetClass="entr" presetSubtype="8" fill="hold" nodeType="afterEffect">
                                  <p:stCondLst>
                                    <p:cond delay="0"/>
                                  </p:stCondLst>
                                  <p:childTnLst>
                                    <p:set>
                                      <p:cBhvr>
                                        <p:cTn id="156" dur="1" fill="hold">
                                          <p:stCondLst>
                                            <p:cond delay="0"/>
                                          </p:stCondLst>
                                        </p:cTn>
                                        <p:tgtEl>
                                          <p:spTgt spid="92"/>
                                        </p:tgtEl>
                                        <p:attrNameLst>
                                          <p:attrName>style.visibility</p:attrName>
                                        </p:attrNameLst>
                                      </p:cBhvr>
                                      <p:to>
                                        <p:strVal val="visible"/>
                                      </p:to>
                                    </p:set>
                                    <p:animEffect transition="in" filter="wipe(left)">
                                      <p:cBhvr>
                                        <p:cTn id="157" dur="300"/>
                                        <p:tgtEl>
                                          <p:spTgt spid="92"/>
                                        </p:tgtEl>
                                      </p:cBhvr>
                                    </p:animEffect>
                                  </p:childTnLst>
                                </p:cTn>
                              </p:par>
                            </p:childTnLst>
                          </p:cTn>
                        </p:par>
                        <p:par>
                          <p:cTn id="158" fill="hold">
                            <p:stCondLst>
                              <p:cond delay="10150"/>
                            </p:stCondLst>
                            <p:childTnLst>
                              <p:par>
                                <p:cTn id="159" presetID="22" presetClass="entr" presetSubtype="8" fill="hold" nodeType="afterEffect">
                                  <p:stCondLst>
                                    <p:cond delay="0"/>
                                  </p:stCondLst>
                                  <p:childTnLst>
                                    <p:set>
                                      <p:cBhvr>
                                        <p:cTn id="160" dur="1" fill="hold">
                                          <p:stCondLst>
                                            <p:cond delay="0"/>
                                          </p:stCondLst>
                                        </p:cTn>
                                        <p:tgtEl>
                                          <p:spTgt spid="93"/>
                                        </p:tgtEl>
                                        <p:attrNameLst>
                                          <p:attrName>style.visibility</p:attrName>
                                        </p:attrNameLst>
                                      </p:cBhvr>
                                      <p:to>
                                        <p:strVal val="visible"/>
                                      </p:to>
                                    </p:set>
                                    <p:animEffect transition="in" filter="wipe(left)">
                                      <p:cBhvr>
                                        <p:cTn id="161" dur="300"/>
                                        <p:tgtEl>
                                          <p:spTgt spid="93"/>
                                        </p:tgtEl>
                                      </p:cBhvr>
                                    </p:animEffect>
                                  </p:childTnLst>
                                </p:cTn>
                              </p:par>
                            </p:childTnLst>
                          </p:cTn>
                        </p:par>
                        <p:par>
                          <p:cTn id="162" fill="hold">
                            <p:stCondLst>
                              <p:cond delay="10450"/>
                            </p:stCondLst>
                            <p:childTnLst>
                              <p:par>
                                <p:cTn id="163" presetID="22" presetClass="entr" presetSubtype="8" fill="hold" nodeType="afterEffect">
                                  <p:stCondLst>
                                    <p:cond delay="0"/>
                                  </p:stCondLst>
                                  <p:childTnLst>
                                    <p:set>
                                      <p:cBhvr>
                                        <p:cTn id="164" dur="1" fill="hold">
                                          <p:stCondLst>
                                            <p:cond delay="0"/>
                                          </p:stCondLst>
                                        </p:cTn>
                                        <p:tgtEl>
                                          <p:spTgt spid="94"/>
                                        </p:tgtEl>
                                        <p:attrNameLst>
                                          <p:attrName>style.visibility</p:attrName>
                                        </p:attrNameLst>
                                      </p:cBhvr>
                                      <p:to>
                                        <p:strVal val="visible"/>
                                      </p:to>
                                    </p:set>
                                    <p:animEffect transition="in" filter="wipe(left)">
                                      <p:cBhvr>
                                        <p:cTn id="165" dur="300"/>
                                        <p:tgtEl>
                                          <p:spTgt spid="94"/>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5" grpId="0"/>
      <p:bldP spid="9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EAAC87-C801-40AB-B76A-C529E6FB0BDB}"/>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Existing Adaptive Method</a:t>
            </a:r>
          </a:p>
        </p:txBody>
      </p:sp>
      <p:sp>
        <p:nvSpPr>
          <p:cNvPr id="5" name="Content Placeholder 2">
            <a:extLst>
              <a:ext uri="{FF2B5EF4-FFF2-40B4-BE49-F238E27FC236}">
                <a16:creationId xmlns:a16="http://schemas.microsoft.com/office/drawing/2014/main" id="{A82CFF60-5D6D-41A7-BEE5-57B9B60431CA}"/>
              </a:ext>
            </a:extLst>
          </p:cNvPr>
          <p:cNvSpPr txBox="1">
            <a:spLocks/>
          </p:cNvSpPr>
          <p:nvPr/>
        </p:nvSpPr>
        <p:spPr>
          <a:xfrm>
            <a:off x="398417" y="914400"/>
            <a:ext cx="11649892" cy="13472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6" name="Content Placeholder 2">
            <a:extLst>
              <a:ext uri="{FF2B5EF4-FFF2-40B4-BE49-F238E27FC236}">
                <a16:creationId xmlns:a16="http://schemas.microsoft.com/office/drawing/2014/main" id="{6FF1B34C-816A-490A-9EF4-D5BF719AF6DD}"/>
              </a:ext>
            </a:extLst>
          </p:cNvPr>
          <p:cNvSpPr txBox="1">
            <a:spLocks/>
          </p:cNvSpPr>
          <p:nvPr/>
        </p:nvSpPr>
        <p:spPr>
          <a:xfrm>
            <a:off x="296091" y="914400"/>
            <a:ext cx="11649892" cy="14246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Decrease the step size when the rate of </a:t>
            </a:r>
            <a:br>
              <a:rPr lang="en-US" dirty="0"/>
            </a:br>
            <a:r>
              <a:rPr lang="en-US" dirty="0"/>
              <a:t>change of the objective value becomes low</a:t>
            </a:r>
          </a:p>
          <a:p>
            <a:pPr marL="0" indent="0">
              <a:buNone/>
            </a:pPr>
            <a:endParaRPr lang="en-US" dirty="0"/>
          </a:p>
        </p:txBody>
      </p:sp>
      <p:grpSp>
        <p:nvGrpSpPr>
          <p:cNvPr id="58" name="Group 57">
            <a:extLst>
              <a:ext uri="{FF2B5EF4-FFF2-40B4-BE49-F238E27FC236}">
                <a16:creationId xmlns:a16="http://schemas.microsoft.com/office/drawing/2014/main" id="{E2A18747-36A9-4D97-9C66-8E01B95FB302}"/>
              </a:ext>
            </a:extLst>
          </p:cNvPr>
          <p:cNvGrpSpPr/>
          <p:nvPr/>
        </p:nvGrpSpPr>
        <p:grpSpPr>
          <a:xfrm>
            <a:off x="185928" y="2155496"/>
            <a:ext cx="6287697" cy="4092813"/>
            <a:chOff x="185928" y="2155496"/>
            <a:chExt cx="6287697" cy="4092813"/>
          </a:xfrm>
        </p:grpSpPr>
        <p:grpSp>
          <p:nvGrpSpPr>
            <p:cNvPr id="19" name="Group 18">
              <a:extLst>
                <a:ext uri="{FF2B5EF4-FFF2-40B4-BE49-F238E27FC236}">
                  <a16:creationId xmlns:a16="http://schemas.microsoft.com/office/drawing/2014/main" id="{4F7315B8-690D-4C4B-B3F3-61B0670A23A2}"/>
                </a:ext>
              </a:extLst>
            </p:cNvPr>
            <p:cNvGrpSpPr/>
            <p:nvPr/>
          </p:nvGrpSpPr>
          <p:grpSpPr>
            <a:xfrm>
              <a:off x="185928" y="2155496"/>
              <a:ext cx="6287697" cy="4092813"/>
              <a:chOff x="5965180" y="2310944"/>
              <a:chExt cx="6287697" cy="4092813"/>
            </a:xfrm>
          </p:grpSpPr>
          <p:pic>
            <p:nvPicPr>
              <p:cNvPr id="16" name="Picture 15">
                <a:extLst>
                  <a:ext uri="{FF2B5EF4-FFF2-40B4-BE49-F238E27FC236}">
                    <a16:creationId xmlns:a16="http://schemas.microsoft.com/office/drawing/2014/main" id="{9BE979C9-0FE1-405B-872A-4584A10F8509}"/>
                  </a:ext>
                </a:extLst>
              </p:cNvPr>
              <p:cNvPicPr>
                <a:picLocks noChangeAspect="1"/>
              </p:cNvPicPr>
              <p:nvPr/>
            </p:nvPicPr>
            <p:blipFill>
              <a:blip r:embed="rId3"/>
              <a:stretch>
                <a:fillRect/>
              </a:stretch>
            </p:blipFill>
            <p:spPr>
              <a:xfrm>
                <a:off x="5965180" y="2310944"/>
                <a:ext cx="6287697" cy="4092813"/>
              </a:xfrm>
              <a:prstGeom prst="rect">
                <a:avLst/>
              </a:prstGeom>
            </p:spPr>
          </p:pic>
          <p:sp>
            <p:nvSpPr>
              <p:cNvPr id="18" name="TextBox 17">
                <a:extLst>
                  <a:ext uri="{FF2B5EF4-FFF2-40B4-BE49-F238E27FC236}">
                    <a16:creationId xmlns:a16="http://schemas.microsoft.com/office/drawing/2014/main" id="{ECAEFE85-965E-4C54-A26F-3D7524B40BB9}"/>
                  </a:ext>
                </a:extLst>
              </p:cNvPr>
              <p:cNvSpPr txBox="1"/>
              <p:nvPr/>
            </p:nvSpPr>
            <p:spPr>
              <a:xfrm>
                <a:off x="6903720" y="2642616"/>
                <a:ext cx="4727448" cy="3063240"/>
              </a:xfrm>
              <a:prstGeom prst="rect">
                <a:avLst/>
              </a:prstGeom>
              <a:solidFill>
                <a:schemeClr val="bg1"/>
              </a:solidFill>
            </p:spPr>
            <p:txBody>
              <a:bodyPr wrap="square" rtlCol="0">
                <a:spAutoFit/>
              </a:bodyPr>
              <a:lstStyle/>
              <a:p>
                <a:endParaRPr lang="en-US" dirty="0"/>
              </a:p>
            </p:txBody>
          </p:sp>
        </p:grpSp>
        <p:cxnSp>
          <p:nvCxnSpPr>
            <p:cNvPr id="11" name="Straight Connector 10">
              <a:extLst>
                <a:ext uri="{FF2B5EF4-FFF2-40B4-BE49-F238E27FC236}">
                  <a16:creationId xmlns:a16="http://schemas.microsoft.com/office/drawing/2014/main" id="{787532A0-2AF4-42BF-8330-CF17BA4258C6}"/>
                </a:ext>
              </a:extLst>
            </p:cNvPr>
            <p:cNvCxnSpPr>
              <a:cxnSpLocks/>
            </p:cNvCxnSpPr>
            <p:nvPr/>
          </p:nvCxnSpPr>
          <p:spPr>
            <a:xfrm>
              <a:off x="2231136" y="5038344"/>
              <a:ext cx="3520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8CF7A24-FC2B-4666-94C4-17A2081EB196}"/>
                </a:ext>
              </a:extLst>
            </p:cNvPr>
            <p:cNvCxnSpPr>
              <a:cxnSpLocks/>
            </p:cNvCxnSpPr>
            <p:nvPr/>
          </p:nvCxnSpPr>
          <p:spPr>
            <a:xfrm>
              <a:off x="1207008" y="2688336"/>
              <a:ext cx="1024128" cy="235000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CF70885-5DD1-41CE-A9A9-2F4BEC4B9498}"/>
              </a:ext>
            </a:extLst>
          </p:cNvPr>
          <p:cNvGrpSpPr/>
          <p:nvPr/>
        </p:nvGrpSpPr>
        <p:grpSpPr>
          <a:xfrm>
            <a:off x="6882384" y="2688336"/>
            <a:ext cx="4206567" cy="2368296"/>
            <a:chOff x="6882384" y="2688336"/>
            <a:chExt cx="4206567" cy="2368296"/>
          </a:xfrm>
        </p:grpSpPr>
        <p:cxnSp>
          <p:nvCxnSpPr>
            <p:cNvPr id="24" name="Straight Connector 23">
              <a:extLst>
                <a:ext uri="{FF2B5EF4-FFF2-40B4-BE49-F238E27FC236}">
                  <a16:creationId xmlns:a16="http://schemas.microsoft.com/office/drawing/2014/main" id="{5058A160-2774-4C56-A9DA-D4F6EED29F38}"/>
                </a:ext>
              </a:extLst>
            </p:cNvPr>
            <p:cNvCxnSpPr>
              <a:cxnSpLocks/>
            </p:cNvCxnSpPr>
            <p:nvPr/>
          </p:nvCxnSpPr>
          <p:spPr>
            <a:xfrm>
              <a:off x="7906512" y="5038344"/>
              <a:ext cx="242348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0AF42A-26AA-4BC6-BEDA-4AE24C3D623D}"/>
                </a:ext>
              </a:extLst>
            </p:cNvPr>
            <p:cNvCxnSpPr>
              <a:cxnSpLocks/>
            </p:cNvCxnSpPr>
            <p:nvPr/>
          </p:nvCxnSpPr>
          <p:spPr>
            <a:xfrm>
              <a:off x="6882384" y="2688336"/>
              <a:ext cx="1024128" cy="23500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E5719C9-E78E-4D23-9D08-BCFB560A160D}"/>
                </a:ext>
              </a:extLst>
            </p:cNvPr>
            <p:cNvCxnSpPr>
              <a:cxnSpLocks/>
            </p:cNvCxnSpPr>
            <p:nvPr/>
          </p:nvCxnSpPr>
          <p:spPr>
            <a:xfrm flipH="1">
              <a:off x="10329999" y="2706624"/>
              <a:ext cx="758952" cy="2350008"/>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7540B39D-9DC1-4122-87B7-24A00770F7E2}"/>
              </a:ext>
            </a:extLst>
          </p:cNvPr>
          <p:cNvSpPr txBox="1"/>
          <p:nvPr/>
        </p:nvSpPr>
        <p:spPr>
          <a:xfrm>
            <a:off x="9735190" y="5162789"/>
            <a:ext cx="1252728" cy="369332"/>
          </a:xfrm>
          <a:prstGeom prst="rect">
            <a:avLst/>
          </a:prstGeom>
          <a:noFill/>
        </p:spPr>
        <p:txBody>
          <a:bodyPr wrap="square" rtlCol="0">
            <a:spAutoFit/>
          </a:bodyPr>
          <a:lstStyle/>
          <a:p>
            <a:r>
              <a:rPr lang="en-US" dirty="0"/>
              <a:t>m = -1e-2</a:t>
            </a:r>
          </a:p>
        </p:txBody>
      </p:sp>
      <p:sp>
        <p:nvSpPr>
          <p:cNvPr id="33" name="Arc 32">
            <a:extLst>
              <a:ext uri="{FF2B5EF4-FFF2-40B4-BE49-F238E27FC236}">
                <a16:creationId xmlns:a16="http://schemas.microsoft.com/office/drawing/2014/main" id="{E4B97E90-971F-474F-BE93-B168E566AA7D}"/>
              </a:ext>
            </a:extLst>
          </p:cNvPr>
          <p:cNvSpPr/>
          <p:nvPr/>
        </p:nvSpPr>
        <p:spPr>
          <a:xfrm>
            <a:off x="9509516" y="4978126"/>
            <a:ext cx="451348" cy="369329"/>
          </a:xfrm>
          <a:prstGeom prst="arc">
            <a:avLst>
              <a:gd name="adj1" fmla="val 5276415"/>
              <a:gd name="adj2" fmla="val 1053821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CD228EFC-433C-4D4C-A92A-6F7324F2787B}"/>
              </a:ext>
            </a:extLst>
          </p:cNvPr>
          <p:cNvCxnSpPr>
            <a:cxnSpLocks/>
          </p:cNvCxnSpPr>
          <p:nvPr/>
        </p:nvCxnSpPr>
        <p:spPr>
          <a:xfrm>
            <a:off x="6882384" y="2685288"/>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F21F132-8E6E-4F02-8B29-F9904B8771C8}"/>
              </a:ext>
            </a:extLst>
          </p:cNvPr>
          <p:cNvCxnSpPr>
            <a:cxnSpLocks/>
          </p:cNvCxnSpPr>
          <p:nvPr/>
        </p:nvCxnSpPr>
        <p:spPr>
          <a:xfrm>
            <a:off x="6963809" y="2866030"/>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CC24A0E-8244-46D7-980F-CB9FCDC26F16}"/>
              </a:ext>
            </a:extLst>
          </p:cNvPr>
          <p:cNvCxnSpPr>
            <a:cxnSpLocks/>
          </p:cNvCxnSpPr>
          <p:nvPr/>
        </p:nvCxnSpPr>
        <p:spPr>
          <a:xfrm>
            <a:off x="7043113" y="3046772"/>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A3C280A-6F27-46D0-8969-50D8AF6A20B1}"/>
              </a:ext>
            </a:extLst>
          </p:cNvPr>
          <p:cNvCxnSpPr>
            <a:cxnSpLocks/>
          </p:cNvCxnSpPr>
          <p:nvPr/>
        </p:nvCxnSpPr>
        <p:spPr>
          <a:xfrm>
            <a:off x="7120783" y="3227514"/>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F0FD651-20D3-4988-9315-6FD89179CD35}"/>
              </a:ext>
            </a:extLst>
          </p:cNvPr>
          <p:cNvCxnSpPr>
            <a:cxnSpLocks/>
          </p:cNvCxnSpPr>
          <p:nvPr/>
        </p:nvCxnSpPr>
        <p:spPr>
          <a:xfrm>
            <a:off x="7198251" y="3400417"/>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1E4F9E-8175-4D7A-B44C-9B34B33EE805}"/>
              </a:ext>
            </a:extLst>
          </p:cNvPr>
          <p:cNvCxnSpPr>
            <a:cxnSpLocks/>
          </p:cNvCxnSpPr>
          <p:nvPr/>
        </p:nvCxnSpPr>
        <p:spPr>
          <a:xfrm>
            <a:off x="7268633" y="3570983"/>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2A5B4D7-E3DE-41D0-A91D-06BA927D04C5}"/>
              </a:ext>
            </a:extLst>
          </p:cNvPr>
          <p:cNvCxnSpPr>
            <a:cxnSpLocks/>
          </p:cNvCxnSpPr>
          <p:nvPr/>
        </p:nvCxnSpPr>
        <p:spPr>
          <a:xfrm>
            <a:off x="7341424" y="3739304"/>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0061C13-39C6-41D8-AA99-4838CEF76E59}"/>
              </a:ext>
            </a:extLst>
          </p:cNvPr>
          <p:cNvCxnSpPr>
            <a:cxnSpLocks/>
          </p:cNvCxnSpPr>
          <p:nvPr/>
        </p:nvCxnSpPr>
        <p:spPr>
          <a:xfrm>
            <a:off x="7421040" y="3914449"/>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9DA7594-E904-458B-B674-9EBE30AB192A}"/>
              </a:ext>
            </a:extLst>
          </p:cNvPr>
          <p:cNvCxnSpPr>
            <a:cxnSpLocks/>
          </p:cNvCxnSpPr>
          <p:nvPr/>
        </p:nvCxnSpPr>
        <p:spPr>
          <a:xfrm>
            <a:off x="7496101" y="4094145"/>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1F75CF6-AF98-4C58-B82A-69ED20B839AA}"/>
              </a:ext>
            </a:extLst>
          </p:cNvPr>
          <p:cNvCxnSpPr>
            <a:cxnSpLocks/>
          </p:cNvCxnSpPr>
          <p:nvPr/>
        </p:nvCxnSpPr>
        <p:spPr>
          <a:xfrm>
            <a:off x="7575713" y="4269291"/>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448E0B8-AA50-4C02-8396-ADDDCDFF1D9B}"/>
              </a:ext>
            </a:extLst>
          </p:cNvPr>
          <p:cNvCxnSpPr>
            <a:cxnSpLocks/>
          </p:cNvCxnSpPr>
          <p:nvPr/>
        </p:nvCxnSpPr>
        <p:spPr>
          <a:xfrm>
            <a:off x="7646226" y="4439888"/>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EB78C03-04CB-4772-A93D-A91A8616FC24}"/>
              </a:ext>
            </a:extLst>
          </p:cNvPr>
          <p:cNvCxnSpPr>
            <a:cxnSpLocks/>
          </p:cNvCxnSpPr>
          <p:nvPr/>
        </p:nvCxnSpPr>
        <p:spPr>
          <a:xfrm>
            <a:off x="7730386" y="4624133"/>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92EF193-282E-4ED2-9089-A971906ED86B}"/>
              </a:ext>
            </a:extLst>
          </p:cNvPr>
          <p:cNvCxnSpPr>
            <a:cxnSpLocks/>
          </p:cNvCxnSpPr>
          <p:nvPr/>
        </p:nvCxnSpPr>
        <p:spPr>
          <a:xfrm>
            <a:off x="7800901" y="4799279"/>
            <a:ext cx="76876" cy="180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7569B2B-1B35-40D9-B82B-24520C93E5D6}"/>
              </a:ext>
            </a:extLst>
          </p:cNvPr>
          <p:cNvCxnSpPr>
            <a:cxnSpLocks/>
          </p:cNvCxnSpPr>
          <p:nvPr/>
        </p:nvCxnSpPr>
        <p:spPr>
          <a:xfrm>
            <a:off x="7877777" y="4986994"/>
            <a:ext cx="181204" cy="51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737D40F-0876-4B78-8102-F54BB2805060}"/>
              </a:ext>
            </a:extLst>
          </p:cNvPr>
          <p:cNvCxnSpPr>
            <a:cxnSpLocks/>
          </p:cNvCxnSpPr>
          <p:nvPr/>
        </p:nvCxnSpPr>
        <p:spPr>
          <a:xfrm>
            <a:off x="8058981" y="5031863"/>
            <a:ext cx="87432" cy="0"/>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53D988C-1FFA-4F94-9E12-04AA3E9CC06C}"/>
              </a:ext>
            </a:extLst>
          </p:cNvPr>
          <p:cNvCxnSpPr>
            <a:cxnSpLocks/>
          </p:cNvCxnSpPr>
          <p:nvPr/>
        </p:nvCxnSpPr>
        <p:spPr>
          <a:xfrm>
            <a:off x="8136427" y="5038103"/>
            <a:ext cx="87432" cy="0"/>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2934D3E-1635-4ECD-97E8-346BE5D313DE}"/>
              </a:ext>
            </a:extLst>
          </p:cNvPr>
          <p:cNvCxnSpPr>
            <a:cxnSpLocks/>
          </p:cNvCxnSpPr>
          <p:nvPr/>
        </p:nvCxnSpPr>
        <p:spPr>
          <a:xfrm>
            <a:off x="8202633" y="5040599"/>
            <a:ext cx="87432" cy="0"/>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05B24C9-AA39-45EA-8E9E-14FB4270FC0A}"/>
              </a:ext>
            </a:extLst>
          </p:cNvPr>
          <p:cNvCxnSpPr>
            <a:cxnSpLocks/>
          </p:cNvCxnSpPr>
          <p:nvPr/>
        </p:nvCxnSpPr>
        <p:spPr>
          <a:xfrm>
            <a:off x="8268837" y="5039341"/>
            <a:ext cx="87432" cy="0"/>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DFFB564-871C-47AE-8F94-40409D1CCEC5}"/>
              </a:ext>
            </a:extLst>
          </p:cNvPr>
          <p:cNvCxnSpPr>
            <a:cxnSpLocks/>
          </p:cNvCxnSpPr>
          <p:nvPr/>
        </p:nvCxnSpPr>
        <p:spPr>
          <a:xfrm>
            <a:off x="8338789" y="5041837"/>
            <a:ext cx="87432" cy="0"/>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CF9DEEA-5BFA-43BA-A09F-A71F66E1C1E7}"/>
              </a:ext>
            </a:extLst>
          </p:cNvPr>
          <p:cNvCxnSpPr>
            <a:cxnSpLocks/>
          </p:cNvCxnSpPr>
          <p:nvPr/>
        </p:nvCxnSpPr>
        <p:spPr>
          <a:xfrm>
            <a:off x="8406247" y="5041837"/>
            <a:ext cx="87432" cy="0"/>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81B8D50-6D4C-4F1B-96CA-7C28A97C19AC}"/>
              </a:ext>
            </a:extLst>
          </p:cNvPr>
          <p:cNvCxnSpPr>
            <a:cxnSpLocks/>
          </p:cNvCxnSpPr>
          <p:nvPr/>
        </p:nvCxnSpPr>
        <p:spPr>
          <a:xfrm>
            <a:off x="8476196" y="5036831"/>
            <a:ext cx="87432" cy="0"/>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E7D5E7A-1A60-45B7-B951-559AE3160387}"/>
              </a:ext>
            </a:extLst>
          </p:cNvPr>
          <p:cNvCxnSpPr>
            <a:cxnSpLocks/>
          </p:cNvCxnSpPr>
          <p:nvPr/>
        </p:nvCxnSpPr>
        <p:spPr>
          <a:xfrm>
            <a:off x="8547400" y="5040579"/>
            <a:ext cx="87432" cy="0"/>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AA1F88-42A5-44F2-9F5F-7E6D561476E9}"/>
              </a:ext>
            </a:extLst>
          </p:cNvPr>
          <p:cNvCxnSpPr>
            <a:cxnSpLocks/>
          </p:cNvCxnSpPr>
          <p:nvPr/>
        </p:nvCxnSpPr>
        <p:spPr>
          <a:xfrm>
            <a:off x="8626098" y="5040579"/>
            <a:ext cx="87432" cy="0"/>
          </a:xfrm>
          <a:prstGeom prst="straightConnector1">
            <a:avLst/>
          </a:prstGeom>
          <a:ln w="285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4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250"/>
                                        <p:tgtEl>
                                          <p:spTgt spid="35"/>
                                        </p:tgtEl>
                                      </p:cBhvr>
                                    </p:animEffect>
                                  </p:childTnLst>
                                </p:cTn>
                              </p:par>
                            </p:childTnLst>
                          </p:cTn>
                        </p:par>
                        <p:par>
                          <p:cTn id="20" fill="hold">
                            <p:stCondLst>
                              <p:cond delay="250"/>
                            </p:stCondLst>
                            <p:childTnLst>
                              <p:par>
                                <p:cTn id="21" presetID="22" presetClass="entr" presetSubtype="1"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250"/>
                                        <p:tgtEl>
                                          <p:spTgt spid="43"/>
                                        </p:tgtEl>
                                      </p:cBhvr>
                                    </p:animEffec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up)">
                                      <p:cBhvr>
                                        <p:cTn id="27" dur="250"/>
                                        <p:tgtEl>
                                          <p:spTgt spid="44"/>
                                        </p:tgtEl>
                                      </p:cBhvr>
                                    </p:animEffect>
                                  </p:childTnLst>
                                </p:cTn>
                              </p:par>
                            </p:childTnLst>
                          </p:cTn>
                        </p:par>
                        <p:par>
                          <p:cTn id="28" fill="hold">
                            <p:stCondLst>
                              <p:cond delay="75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childTnLst>
                          </p:cTn>
                        </p:par>
                        <p:par>
                          <p:cTn id="32" fill="hold">
                            <p:stCondLst>
                              <p:cond delay="1000"/>
                            </p:stCondLst>
                            <p:childTnLst>
                              <p:par>
                                <p:cTn id="33" presetID="22" presetClass="entr" presetSubtype="1"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250"/>
                                        <p:tgtEl>
                                          <p:spTgt spid="46"/>
                                        </p:tgtEl>
                                      </p:cBhvr>
                                    </p:animEffect>
                                  </p:childTnLst>
                                </p:cTn>
                              </p:par>
                            </p:childTnLst>
                          </p:cTn>
                        </p:par>
                        <p:par>
                          <p:cTn id="36" fill="hold">
                            <p:stCondLst>
                              <p:cond delay="1250"/>
                            </p:stCondLst>
                            <p:childTnLst>
                              <p:par>
                                <p:cTn id="37" presetID="22" presetClass="entr" presetSubtype="1"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up)">
                                      <p:cBhvr>
                                        <p:cTn id="39" dur="250"/>
                                        <p:tgtEl>
                                          <p:spTgt spid="47"/>
                                        </p:tgtEl>
                                      </p:cBhvr>
                                    </p:animEffect>
                                  </p:childTnLst>
                                </p:cTn>
                              </p:par>
                            </p:childTnLst>
                          </p:cTn>
                        </p:par>
                        <p:par>
                          <p:cTn id="40" fill="hold">
                            <p:stCondLst>
                              <p:cond delay="1500"/>
                            </p:stCondLst>
                            <p:childTnLst>
                              <p:par>
                                <p:cTn id="41" presetID="22" presetClass="entr" presetSubtype="1" fill="hold"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up)">
                                      <p:cBhvr>
                                        <p:cTn id="43" dur="250"/>
                                        <p:tgtEl>
                                          <p:spTgt spid="48"/>
                                        </p:tgtEl>
                                      </p:cBhvr>
                                    </p:animEffect>
                                  </p:childTnLst>
                                </p:cTn>
                              </p:par>
                            </p:childTnLst>
                          </p:cTn>
                        </p:par>
                        <p:par>
                          <p:cTn id="44" fill="hold">
                            <p:stCondLst>
                              <p:cond delay="1750"/>
                            </p:stCondLst>
                            <p:childTnLst>
                              <p:par>
                                <p:cTn id="45" presetID="22" presetClass="entr" presetSubtype="1"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up)">
                                      <p:cBhvr>
                                        <p:cTn id="47" dur="250"/>
                                        <p:tgtEl>
                                          <p:spTgt spid="49"/>
                                        </p:tgtEl>
                                      </p:cBhvr>
                                    </p:animEffect>
                                  </p:childTnLst>
                                </p:cTn>
                              </p:par>
                            </p:childTnLst>
                          </p:cTn>
                        </p:par>
                        <p:par>
                          <p:cTn id="48" fill="hold">
                            <p:stCondLst>
                              <p:cond delay="2000"/>
                            </p:stCondLst>
                            <p:childTnLst>
                              <p:par>
                                <p:cTn id="49" presetID="22" presetClass="entr" presetSubtype="1" fill="hold"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up)">
                                      <p:cBhvr>
                                        <p:cTn id="51" dur="250"/>
                                        <p:tgtEl>
                                          <p:spTgt spid="51"/>
                                        </p:tgtEl>
                                      </p:cBhvr>
                                    </p:animEffect>
                                  </p:childTnLst>
                                </p:cTn>
                              </p:par>
                            </p:childTnLst>
                          </p:cTn>
                        </p:par>
                        <p:par>
                          <p:cTn id="52" fill="hold">
                            <p:stCondLst>
                              <p:cond delay="2250"/>
                            </p:stCondLst>
                            <p:childTnLst>
                              <p:par>
                                <p:cTn id="53" presetID="22" presetClass="entr" presetSubtype="1" fill="hold" nodeType="after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up)">
                                      <p:cBhvr>
                                        <p:cTn id="55" dur="250"/>
                                        <p:tgtEl>
                                          <p:spTgt spid="52"/>
                                        </p:tgtEl>
                                      </p:cBhvr>
                                    </p:animEffect>
                                  </p:childTnLst>
                                </p:cTn>
                              </p:par>
                            </p:childTnLst>
                          </p:cTn>
                        </p:par>
                        <p:par>
                          <p:cTn id="56" fill="hold">
                            <p:stCondLst>
                              <p:cond delay="2500"/>
                            </p:stCondLst>
                            <p:childTnLst>
                              <p:par>
                                <p:cTn id="57" presetID="22" presetClass="entr" presetSubtype="1"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ipe(up)">
                                      <p:cBhvr>
                                        <p:cTn id="59" dur="250"/>
                                        <p:tgtEl>
                                          <p:spTgt spid="53"/>
                                        </p:tgtEl>
                                      </p:cBhvr>
                                    </p:animEffect>
                                  </p:childTnLst>
                                </p:cTn>
                              </p:par>
                            </p:childTnLst>
                          </p:cTn>
                        </p:par>
                        <p:par>
                          <p:cTn id="60" fill="hold">
                            <p:stCondLst>
                              <p:cond delay="2750"/>
                            </p:stCondLst>
                            <p:childTnLst>
                              <p:par>
                                <p:cTn id="61" presetID="22" presetClass="entr" presetSubtype="1"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up)">
                                      <p:cBhvr>
                                        <p:cTn id="63" dur="250"/>
                                        <p:tgtEl>
                                          <p:spTgt spid="54"/>
                                        </p:tgtEl>
                                      </p:cBhvr>
                                    </p:animEffect>
                                  </p:childTnLst>
                                </p:cTn>
                              </p:par>
                            </p:childTnLst>
                          </p:cTn>
                        </p:par>
                        <p:par>
                          <p:cTn id="64" fill="hold">
                            <p:stCondLst>
                              <p:cond delay="3000"/>
                            </p:stCondLst>
                            <p:childTnLst>
                              <p:par>
                                <p:cTn id="65" presetID="22" presetClass="entr" presetSubtype="1" fill="hold"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up)">
                                      <p:cBhvr>
                                        <p:cTn id="67" dur="250"/>
                                        <p:tgtEl>
                                          <p:spTgt spid="55"/>
                                        </p:tgtEl>
                                      </p:cBhvr>
                                    </p:animEffect>
                                  </p:childTnLst>
                                </p:cTn>
                              </p:par>
                            </p:childTnLst>
                          </p:cTn>
                        </p:par>
                        <p:par>
                          <p:cTn id="68" fill="hold">
                            <p:stCondLst>
                              <p:cond delay="3250"/>
                            </p:stCondLst>
                            <p:childTnLst>
                              <p:par>
                                <p:cTn id="69" presetID="22" presetClass="entr" presetSubtype="8" fill="hold" nodeType="after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wipe(left)">
                                      <p:cBhvr>
                                        <p:cTn id="71" dur="250"/>
                                        <p:tgtEl>
                                          <p:spTgt spid="72"/>
                                        </p:tgtEl>
                                      </p:cBhvr>
                                    </p:animEffect>
                                  </p:childTnLst>
                                </p:cTn>
                              </p:par>
                            </p:childTnLst>
                          </p:cTn>
                        </p:par>
                        <p:par>
                          <p:cTn id="72" fill="hold">
                            <p:stCondLst>
                              <p:cond delay="3500"/>
                            </p:stCondLst>
                            <p:childTnLst>
                              <p:par>
                                <p:cTn id="73" presetID="22" presetClass="entr" presetSubtype="8" fill="hold" nodeType="after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wipe(left)">
                                      <p:cBhvr>
                                        <p:cTn id="75" dur="250"/>
                                        <p:tgtEl>
                                          <p:spTgt spid="74"/>
                                        </p:tgtEl>
                                      </p:cBhvr>
                                    </p:animEffect>
                                  </p:childTnLst>
                                </p:cTn>
                              </p:par>
                            </p:childTnLst>
                          </p:cTn>
                        </p:par>
                        <p:par>
                          <p:cTn id="76" fill="hold">
                            <p:stCondLst>
                              <p:cond delay="3750"/>
                            </p:stCondLst>
                            <p:childTnLst>
                              <p:par>
                                <p:cTn id="77" presetID="22" presetClass="entr" presetSubtype="8" fill="hold" nodeType="after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wipe(left)">
                                      <p:cBhvr>
                                        <p:cTn id="79" dur="250"/>
                                        <p:tgtEl>
                                          <p:spTgt spid="77"/>
                                        </p:tgtEl>
                                      </p:cBhvr>
                                    </p:animEffect>
                                  </p:childTnLst>
                                </p:cTn>
                              </p:par>
                            </p:childTnLst>
                          </p:cTn>
                        </p:par>
                        <p:par>
                          <p:cTn id="80" fill="hold">
                            <p:stCondLst>
                              <p:cond delay="4000"/>
                            </p:stCondLst>
                            <p:childTnLst>
                              <p:par>
                                <p:cTn id="81" presetID="22" presetClass="entr" presetSubtype="8" fill="hold" nodeType="after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wipe(left)">
                                      <p:cBhvr>
                                        <p:cTn id="83" dur="250"/>
                                        <p:tgtEl>
                                          <p:spTgt spid="78"/>
                                        </p:tgtEl>
                                      </p:cBhvr>
                                    </p:animEffect>
                                  </p:childTnLst>
                                </p:cTn>
                              </p:par>
                            </p:childTnLst>
                          </p:cTn>
                        </p:par>
                        <p:par>
                          <p:cTn id="84" fill="hold">
                            <p:stCondLst>
                              <p:cond delay="4250"/>
                            </p:stCondLst>
                            <p:childTnLst>
                              <p:par>
                                <p:cTn id="85" presetID="22" presetClass="entr" presetSubtype="8" fill="hold" nodeType="after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wipe(left)">
                                      <p:cBhvr>
                                        <p:cTn id="87" dur="250"/>
                                        <p:tgtEl>
                                          <p:spTgt spid="79"/>
                                        </p:tgtEl>
                                      </p:cBhvr>
                                    </p:animEffect>
                                  </p:childTnLst>
                                </p:cTn>
                              </p:par>
                            </p:childTnLst>
                          </p:cTn>
                        </p:par>
                        <p:par>
                          <p:cTn id="88" fill="hold">
                            <p:stCondLst>
                              <p:cond delay="4500"/>
                            </p:stCondLst>
                            <p:childTnLst>
                              <p:par>
                                <p:cTn id="89" presetID="22" presetClass="entr" presetSubtype="8" fill="hold" nodeType="after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wipe(left)">
                                      <p:cBhvr>
                                        <p:cTn id="91" dur="250"/>
                                        <p:tgtEl>
                                          <p:spTgt spid="80"/>
                                        </p:tgtEl>
                                      </p:cBhvr>
                                    </p:animEffect>
                                  </p:childTnLst>
                                </p:cTn>
                              </p:par>
                            </p:childTnLst>
                          </p:cTn>
                        </p:par>
                        <p:par>
                          <p:cTn id="92" fill="hold">
                            <p:stCondLst>
                              <p:cond delay="4750"/>
                            </p:stCondLst>
                            <p:childTnLst>
                              <p:par>
                                <p:cTn id="93" presetID="22" presetClass="entr" presetSubtype="8" fill="hold" nodeType="after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wipe(left)">
                                      <p:cBhvr>
                                        <p:cTn id="95" dur="250"/>
                                        <p:tgtEl>
                                          <p:spTgt spid="81"/>
                                        </p:tgtEl>
                                      </p:cBhvr>
                                    </p:animEffect>
                                  </p:childTnLst>
                                </p:cTn>
                              </p:par>
                            </p:childTnLst>
                          </p:cTn>
                        </p:par>
                        <p:par>
                          <p:cTn id="96" fill="hold">
                            <p:stCondLst>
                              <p:cond delay="5000"/>
                            </p:stCondLst>
                            <p:childTnLst>
                              <p:par>
                                <p:cTn id="97" presetID="22" presetClass="entr" presetSubtype="8" fill="hold" nodeType="afterEffect">
                                  <p:stCondLst>
                                    <p:cond delay="0"/>
                                  </p:stCondLst>
                                  <p:childTnLst>
                                    <p:set>
                                      <p:cBhvr>
                                        <p:cTn id="98" dur="1" fill="hold">
                                          <p:stCondLst>
                                            <p:cond delay="0"/>
                                          </p:stCondLst>
                                        </p:cTn>
                                        <p:tgtEl>
                                          <p:spTgt spid="82"/>
                                        </p:tgtEl>
                                        <p:attrNameLst>
                                          <p:attrName>style.visibility</p:attrName>
                                        </p:attrNameLst>
                                      </p:cBhvr>
                                      <p:to>
                                        <p:strVal val="visible"/>
                                      </p:to>
                                    </p:set>
                                    <p:animEffect transition="in" filter="wipe(left)">
                                      <p:cBhvr>
                                        <p:cTn id="99" dur="250"/>
                                        <p:tgtEl>
                                          <p:spTgt spid="82"/>
                                        </p:tgtEl>
                                      </p:cBhvr>
                                    </p:animEffect>
                                  </p:childTnLst>
                                </p:cTn>
                              </p:par>
                            </p:childTnLst>
                          </p:cTn>
                        </p:par>
                        <p:par>
                          <p:cTn id="100" fill="hold">
                            <p:stCondLst>
                              <p:cond delay="5250"/>
                            </p:stCondLst>
                            <p:childTnLst>
                              <p:par>
                                <p:cTn id="101" presetID="22" presetClass="entr" presetSubtype="8" fill="hold" nodeType="afterEffect">
                                  <p:stCondLst>
                                    <p:cond delay="0"/>
                                  </p:stCondLst>
                                  <p:childTnLst>
                                    <p:set>
                                      <p:cBhvr>
                                        <p:cTn id="102" dur="1" fill="hold">
                                          <p:stCondLst>
                                            <p:cond delay="0"/>
                                          </p:stCondLst>
                                        </p:cTn>
                                        <p:tgtEl>
                                          <p:spTgt spid="86"/>
                                        </p:tgtEl>
                                        <p:attrNameLst>
                                          <p:attrName>style.visibility</p:attrName>
                                        </p:attrNameLst>
                                      </p:cBhvr>
                                      <p:to>
                                        <p:strVal val="visible"/>
                                      </p:to>
                                    </p:set>
                                    <p:animEffect transition="in" filter="wipe(left)">
                                      <p:cBhvr>
                                        <p:cTn id="103" dur="250"/>
                                        <p:tgtEl>
                                          <p:spTgt spid="86"/>
                                        </p:tgtEl>
                                      </p:cBhvr>
                                    </p:animEffect>
                                  </p:childTnLst>
                                </p:cTn>
                              </p:par>
                            </p:childTnLst>
                          </p:cTn>
                        </p:par>
                        <p:par>
                          <p:cTn id="104" fill="hold">
                            <p:stCondLst>
                              <p:cond delay="5500"/>
                            </p:stCondLst>
                            <p:childTnLst>
                              <p:par>
                                <p:cTn id="105" presetID="22" presetClass="entr" presetSubtype="8" fill="hold" nodeType="after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wipe(left)">
                                      <p:cBhvr>
                                        <p:cTn id="107" dur="25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72B5-CB23-4B11-83BC-82DCDCD9419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Idea</a:t>
            </a:r>
          </a:p>
        </p:txBody>
      </p:sp>
      <p:sp>
        <p:nvSpPr>
          <p:cNvPr id="3" name="Content Placeholder 2">
            <a:extLst>
              <a:ext uri="{FF2B5EF4-FFF2-40B4-BE49-F238E27FC236}">
                <a16:creationId xmlns:a16="http://schemas.microsoft.com/office/drawing/2014/main" id="{FD0C5169-F8CB-4AC4-9CD9-D9D1E5CAA07D}"/>
              </a:ext>
            </a:extLst>
          </p:cNvPr>
          <p:cNvSpPr txBox="1">
            <a:spLocks/>
          </p:cNvSpPr>
          <p:nvPr/>
        </p:nvSpPr>
        <p:spPr>
          <a:xfrm>
            <a:off x="246017" y="914401"/>
            <a:ext cx="11170128" cy="5606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Automatically determine when the trajectory bounces around the optimal point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None/>
            </a:pPr>
            <a:endParaRPr lang="en-US" dirty="0"/>
          </a:p>
          <a:p>
            <a:pPr marL="0" indent="0">
              <a:buNone/>
            </a:pPr>
            <a:r>
              <a:rPr lang="en-US" dirty="0"/>
              <a:t>Reduce the step size when this occurs</a:t>
            </a:r>
          </a:p>
          <a:p>
            <a:pPr marL="0" indent="0">
              <a:buFont typeface="Arial" panose="020B0604020202020204" pitchFamily="34" charset="0"/>
              <a:buNone/>
            </a:pPr>
            <a:r>
              <a:rPr lang="en-US" dirty="0"/>
              <a:t>We can use information in the history of the trajectory to automate this process</a:t>
            </a:r>
          </a:p>
        </p:txBody>
      </p:sp>
      <p:grpSp>
        <p:nvGrpSpPr>
          <p:cNvPr id="19" name="Group 18">
            <a:extLst>
              <a:ext uri="{FF2B5EF4-FFF2-40B4-BE49-F238E27FC236}">
                <a16:creationId xmlns:a16="http://schemas.microsoft.com/office/drawing/2014/main" id="{88CC4E31-E2A4-4901-ACE7-4A3A8D43CB61}"/>
              </a:ext>
            </a:extLst>
          </p:cNvPr>
          <p:cNvGrpSpPr/>
          <p:nvPr/>
        </p:nvGrpSpPr>
        <p:grpSpPr>
          <a:xfrm>
            <a:off x="1337590" y="2222555"/>
            <a:ext cx="7835801" cy="1959166"/>
            <a:chOff x="634406" y="1598024"/>
            <a:chExt cx="10663643" cy="2651760"/>
          </a:xfrm>
        </p:grpSpPr>
        <p:cxnSp>
          <p:nvCxnSpPr>
            <p:cNvPr id="4" name="Straight Arrow Connector 3">
              <a:extLst>
                <a:ext uri="{FF2B5EF4-FFF2-40B4-BE49-F238E27FC236}">
                  <a16:creationId xmlns:a16="http://schemas.microsoft.com/office/drawing/2014/main" id="{91B47081-1263-423A-B9EB-F1AAE0E06EAE}"/>
                </a:ext>
              </a:extLst>
            </p:cNvPr>
            <p:cNvCxnSpPr>
              <a:cxnSpLocks/>
            </p:cNvCxnSpPr>
            <p:nvPr/>
          </p:nvCxnSpPr>
          <p:spPr>
            <a:xfrm flipV="1">
              <a:off x="634406" y="1904719"/>
              <a:ext cx="1669869" cy="13924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ACEA35E-A670-4A6B-989B-DBF13888F423}"/>
                </a:ext>
              </a:extLst>
            </p:cNvPr>
            <p:cNvSpPr/>
            <p:nvPr/>
          </p:nvSpPr>
          <p:spPr>
            <a:xfrm>
              <a:off x="9926449" y="2878184"/>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6" name="Straight Arrow Connector 5">
              <a:extLst>
                <a:ext uri="{FF2B5EF4-FFF2-40B4-BE49-F238E27FC236}">
                  <a16:creationId xmlns:a16="http://schemas.microsoft.com/office/drawing/2014/main" id="{331D387C-961C-497C-922D-EF2E0D157762}"/>
                </a:ext>
              </a:extLst>
            </p:cNvPr>
            <p:cNvCxnSpPr>
              <a:cxnSpLocks/>
            </p:cNvCxnSpPr>
            <p:nvPr/>
          </p:nvCxnSpPr>
          <p:spPr>
            <a:xfrm>
              <a:off x="2304275" y="1896961"/>
              <a:ext cx="1813560" cy="131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7D69B0C-69C5-4712-B3C6-12E9A89ECCC1}"/>
                </a:ext>
              </a:extLst>
            </p:cNvPr>
            <p:cNvSpPr/>
            <p:nvPr/>
          </p:nvSpPr>
          <p:spPr>
            <a:xfrm>
              <a:off x="8646289" y="1598024"/>
              <a:ext cx="2651760" cy="265176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8E9B598-180E-45E8-A940-734946C8DF51}"/>
                </a:ext>
              </a:extLst>
            </p:cNvPr>
            <p:cNvCxnSpPr>
              <a:cxnSpLocks/>
            </p:cNvCxnSpPr>
            <p:nvPr/>
          </p:nvCxnSpPr>
          <p:spPr>
            <a:xfrm>
              <a:off x="4117835" y="3215357"/>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D7741C-387F-4941-908F-10AB4A66E5AC}"/>
                </a:ext>
              </a:extLst>
            </p:cNvPr>
            <p:cNvCxnSpPr>
              <a:cxnSpLocks/>
            </p:cNvCxnSpPr>
            <p:nvPr/>
          </p:nvCxnSpPr>
          <p:spPr>
            <a:xfrm flipV="1">
              <a:off x="6512692" y="3215357"/>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949F66B-F6AA-4E47-A4D9-192ABB0550DB}"/>
                </a:ext>
              </a:extLst>
            </p:cNvPr>
            <p:cNvCxnSpPr>
              <a:cxnSpLocks/>
            </p:cNvCxnSpPr>
            <p:nvPr/>
          </p:nvCxnSpPr>
          <p:spPr>
            <a:xfrm flipV="1">
              <a:off x="8611458" y="2212351"/>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80460A9-C527-42F0-8506-559A087FDD3A}"/>
                </a:ext>
              </a:extLst>
            </p:cNvPr>
            <p:cNvCxnSpPr>
              <a:cxnSpLocks/>
            </p:cNvCxnSpPr>
            <p:nvPr/>
          </p:nvCxnSpPr>
          <p:spPr>
            <a:xfrm>
              <a:off x="10353172" y="2212351"/>
              <a:ext cx="209549" cy="1890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A8977D-15F5-48E0-8885-871A51AF3B64}"/>
                </a:ext>
              </a:extLst>
            </p:cNvPr>
            <p:cNvCxnSpPr>
              <a:cxnSpLocks/>
            </p:cNvCxnSpPr>
            <p:nvPr/>
          </p:nvCxnSpPr>
          <p:spPr>
            <a:xfrm flipH="1" flipV="1">
              <a:off x="9055595" y="2580437"/>
              <a:ext cx="1507127" cy="15219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D00B2D-0557-488E-9BDB-CC46C8E0F68D}"/>
                </a:ext>
              </a:extLst>
            </p:cNvPr>
            <p:cNvCxnSpPr>
              <a:cxnSpLocks/>
              <a:endCxn id="7" idx="6"/>
            </p:cNvCxnSpPr>
            <p:nvPr/>
          </p:nvCxnSpPr>
          <p:spPr>
            <a:xfrm>
              <a:off x="9055595" y="2587914"/>
              <a:ext cx="2242454" cy="3359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07D81F-F0AA-4664-B0BE-4EB4E8B5B303}"/>
                </a:ext>
              </a:extLst>
            </p:cNvPr>
            <p:cNvCxnSpPr>
              <a:cxnSpLocks/>
              <a:stCxn id="7" idx="6"/>
            </p:cNvCxnSpPr>
            <p:nvPr/>
          </p:nvCxnSpPr>
          <p:spPr>
            <a:xfrm flipH="1" flipV="1">
              <a:off x="9055595" y="2260705"/>
              <a:ext cx="2242454" cy="663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F08A0E6-A017-45EA-8CA6-7328835CC09E}"/>
                </a:ext>
              </a:extLst>
            </p:cNvPr>
            <p:cNvCxnSpPr>
              <a:cxnSpLocks/>
            </p:cNvCxnSpPr>
            <p:nvPr/>
          </p:nvCxnSpPr>
          <p:spPr>
            <a:xfrm>
              <a:off x="9055595" y="2260705"/>
              <a:ext cx="2064478" cy="10844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89CF7FD-DDA3-4538-8F19-5B72E2B1ECA7}"/>
                </a:ext>
              </a:extLst>
            </p:cNvPr>
            <p:cNvCxnSpPr>
              <a:cxnSpLocks/>
            </p:cNvCxnSpPr>
            <p:nvPr/>
          </p:nvCxnSpPr>
          <p:spPr>
            <a:xfrm flipH="1">
              <a:off x="8924909" y="3345161"/>
              <a:ext cx="2195164" cy="2596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F2FEA9-135E-435A-8AAE-10FA943C99CF}"/>
                </a:ext>
              </a:extLst>
            </p:cNvPr>
            <p:cNvCxnSpPr>
              <a:cxnSpLocks/>
            </p:cNvCxnSpPr>
            <p:nvPr/>
          </p:nvCxnSpPr>
          <p:spPr>
            <a:xfrm flipV="1">
              <a:off x="8928805" y="1894146"/>
              <a:ext cx="1046303" cy="17107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588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E233262-A49E-4398-84B3-B003C15FE813}"/>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a:t>
            </a:r>
            <a:endParaRPr lang="en-US" sz="3700" dirty="0"/>
          </a:p>
        </p:txBody>
      </p:sp>
      <p:cxnSp>
        <p:nvCxnSpPr>
          <p:cNvPr id="25" name="Straight Arrow Connector 24">
            <a:extLst>
              <a:ext uri="{FF2B5EF4-FFF2-40B4-BE49-F238E27FC236}">
                <a16:creationId xmlns:a16="http://schemas.microsoft.com/office/drawing/2014/main" id="{0EEB7F4F-7DAD-4970-BADF-90CC72C49556}"/>
              </a:ext>
            </a:extLst>
          </p:cNvPr>
          <p:cNvCxnSpPr>
            <a:cxnSpLocks/>
          </p:cNvCxnSpPr>
          <p:nvPr/>
        </p:nvCxnSpPr>
        <p:spPr>
          <a:xfrm flipV="1">
            <a:off x="4117835" y="1585245"/>
            <a:ext cx="2242127" cy="753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B84744-B6F0-48C7-BFCE-374D24DF85CD}"/>
              </a:ext>
            </a:extLst>
          </p:cNvPr>
          <p:cNvCxnSpPr>
            <a:cxnSpLocks/>
          </p:cNvCxnSpPr>
          <p:nvPr/>
        </p:nvCxnSpPr>
        <p:spPr>
          <a:xfrm>
            <a:off x="4117835" y="2338754"/>
            <a:ext cx="1813560" cy="131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869488F-9397-4B14-AC43-00E173FBA3FF}"/>
              </a:ext>
            </a:extLst>
          </p:cNvPr>
          <p:cNvCxnSpPr>
            <a:cxnSpLocks/>
          </p:cNvCxnSpPr>
          <p:nvPr/>
        </p:nvCxnSpPr>
        <p:spPr>
          <a:xfrm>
            <a:off x="4117835" y="2342154"/>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11ECD1-86D0-40FA-8644-EDA63327AED1}"/>
              </a:ext>
            </a:extLst>
          </p:cNvPr>
          <p:cNvCxnSpPr>
            <a:cxnSpLocks/>
          </p:cNvCxnSpPr>
          <p:nvPr/>
        </p:nvCxnSpPr>
        <p:spPr>
          <a:xfrm>
            <a:off x="4117835" y="2338754"/>
            <a:ext cx="2142772" cy="15044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3" name="Oval 32">
            <a:extLst>
              <a:ext uri="{FF2B5EF4-FFF2-40B4-BE49-F238E27FC236}">
                <a16:creationId xmlns:a16="http://schemas.microsoft.com/office/drawing/2014/main" id="{F57CA9C1-0650-4F84-9D82-C05C535ABA9E}"/>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69A590D1-EAE0-46B7-AF2D-114FEE3FDAD2}"/>
              </a:ext>
            </a:extLst>
          </p:cNvPr>
          <p:cNvSpPr txBox="1"/>
          <p:nvPr/>
        </p:nvSpPr>
        <p:spPr>
          <a:xfrm>
            <a:off x="327561" y="1097002"/>
            <a:ext cx="2075939" cy="830997"/>
          </a:xfrm>
          <a:prstGeom prst="rect">
            <a:avLst/>
          </a:prstGeom>
          <a:noFill/>
        </p:spPr>
        <p:txBody>
          <a:bodyPr wrap="square" rtlCol="0">
            <a:spAutoFit/>
          </a:bodyPr>
          <a:lstStyle/>
          <a:p>
            <a:r>
              <a:rPr lang="en-US" sz="2400" dirty="0"/>
              <a:t>Threshold = </a:t>
            </a:r>
          </a:p>
          <a:p>
            <a:r>
              <a:rPr lang="en-US" sz="2400" dirty="0"/>
              <a:t>Step size = 1</a:t>
            </a:r>
          </a:p>
        </p:txBody>
      </p:sp>
      <p:cxnSp>
        <p:nvCxnSpPr>
          <p:cNvPr id="36" name="Straight Arrow Connector 35">
            <a:extLst>
              <a:ext uri="{FF2B5EF4-FFF2-40B4-BE49-F238E27FC236}">
                <a16:creationId xmlns:a16="http://schemas.microsoft.com/office/drawing/2014/main" id="{7A31345C-C861-4341-A72F-62FC7B9420F4}"/>
              </a:ext>
            </a:extLst>
          </p:cNvPr>
          <p:cNvCxnSpPr>
            <a:cxnSpLocks/>
          </p:cNvCxnSpPr>
          <p:nvPr/>
        </p:nvCxnSpPr>
        <p:spPr>
          <a:xfrm flipV="1">
            <a:off x="2041896" y="1245571"/>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525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250"/>
                                        <p:tgtEl>
                                          <p:spTgt spid="16"/>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25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250"/>
                                        <p:tgtEl>
                                          <p:spTgt spid="25"/>
                                        </p:tgtEl>
                                      </p:cBhvr>
                                    </p:animEffect>
                                  </p:childTnLst>
                                </p:cTn>
                              </p:par>
                              <p:par>
                                <p:cTn id="21" presetID="22" presetClass="entr" presetSubtype="8"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250"/>
                                        <p:tgtEl>
                                          <p:spTgt spid="26"/>
                                        </p:tgtEl>
                                      </p:cBhvr>
                                    </p:animEffect>
                                  </p:childTnLst>
                                </p:cTn>
                              </p:par>
                              <p:par>
                                <p:cTn id="24" presetID="22" presetClass="entr" presetSubtype="8"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25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83E9C25-628A-47DB-A764-FC7F82103642}"/>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82147" y="5630852"/>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AB8571-F91B-40C4-9F31-F14679D14D84}"/>
              </a:ext>
            </a:extLst>
          </p:cNvPr>
          <p:cNvCxnSpPr>
            <a:cxnSpLocks/>
          </p:cNvCxnSpPr>
          <p:nvPr/>
        </p:nvCxnSpPr>
        <p:spPr>
          <a:xfrm>
            <a:off x="5684716" y="2401205"/>
            <a:ext cx="1867968" cy="47713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001F1A08-1391-4170-B47C-91CC037C6D94}"/>
              </a:ext>
            </a:extLst>
          </p:cNvPr>
          <p:cNvCxnSpPr>
            <a:cxnSpLocks/>
          </p:cNvCxnSpPr>
          <p:nvPr/>
        </p:nvCxnSpPr>
        <p:spPr>
          <a:xfrm flipV="1">
            <a:off x="2041896" y="1245571"/>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F550E59F-DFD4-4987-B253-400ABB28A900}"/>
              </a:ext>
            </a:extLst>
          </p:cNvPr>
          <p:cNvSpPr txBox="1"/>
          <p:nvPr/>
        </p:nvSpPr>
        <p:spPr>
          <a:xfrm>
            <a:off x="327561" y="1097002"/>
            <a:ext cx="2075939" cy="830997"/>
          </a:xfrm>
          <a:prstGeom prst="rect">
            <a:avLst/>
          </a:prstGeom>
          <a:noFill/>
        </p:spPr>
        <p:txBody>
          <a:bodyPr wrap="square" rtlCol="0">
            <a:spAutoFit/>
          </a:bodyPr>
          <a:lstStyle/>
          <a:p>
            <a:r>
              <a:rPr lang="en-US" sz="2400" dirty="0"/>
              <a:t>Threshold = </a:t>
            </a:r>
          </a:p>
          <a:p>
            <a:r>
              <a:rPr lang="en-US" sz="2400" dirty="0"/>
              <a:t>Step size = 1</a:t>
            </a:r>
          </a:p>
        </p:txBody>
      </p:sp>
      <p:sp>
        <p:nvSpPr>
          <p:cNvPr id="48" name="Title 1">
            <a:extLst>
              <a:ext uri="{FF2B5EF4-FFF2-40B4-BE49-F238E27FC236}">
                <a16:creationId xmlns:a16="http://schemas.microsoft.com/office/drawing/2014/main" id="{59FEC4E2-A71F-497D-9CF0-FC412DF765EC}"/>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a:t>
            </a:r>
            <a:endParaRPr lang="en-US" sz="3700" dirty="0"/>
          </a:p>
        </p:txBody>
      </p:sp>
      <p:cxnSp>
        <p:nvCxnSpPr>
          <p:cNvPr id="17" name="Straight Arrow Connector 16">
            <a:extLst>
              <a:ext uri="{FF2B5EF4-FFF2-40B4-BE49-F238E27FC236}">
                <a16:creationId xmlns:a16="http://schemas.microsoft.com/office/drawing/2014/main" id="{DA3EE418-3952-4446-A7CB-CC6199A04165}"/>
              </a:ext>
            </a:extLst>
          </p:cNvPr>
          <p:cNvCxnSpPr>
            <a:cxnSpLocks/>
          </p:cNvCxnSpPr>
          <p:nvPr/>
        </p:nvCxnSpPr>
        <p:spPr>
          <a:xfrm>
            <a:off x="5684718" y="2404674"/>
            <a:ext cx="1813560" cy="131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7692F76-7F1D-44DF-874B-6768FC0CA7F9}"/>
              </a:ext>
            </a:extLst>
          </p:cNvPr>
          <p:cNvCxnSpPr>
            <a:cxnSpLocks/>
          </p:cNvCxnSpPr>
          <p:nvPr/>
        </p:nvCxnSpPr>
        <p:spPr>
          <a:xfrm>
            <a:off x="5684717" y="2404674"/>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8147043-68B9-4DB4-ACC2-3DB49FEC1C10}"/>
              </a:ext>
            </a:extLst>
          </p:cNvPr>
          <p:cNvCxnSpPr>
            <a:cxnSpLocks/>
          </p:cNvCxnSpPr>
          <p:nvPr/>
        </p:nvCxnSpPr>
        <p:spPr>
          <a:xfrm flipV="1">
            <a:off x="5684718" y="1931010"/>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69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250"/>
                                        <p:tgtEl>
                                          <p:spTgt spid="22"/>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250"/>
                                        <p:tgtEl>
                                          <p:spTgt spid="17"/>
                                        </p:tgtEl>
                                      </p:cBhvr>
                                    </p:animEffect>
                                  </p:childTnLst>
                                </p:cTn>
                              </p:par>
                              <p:par>
                                <p:cTn id="16" presetID="22" presetClass="entr" presetSubtype="8"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25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82147" y="5630852"/>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E5D5D8E-490F-4818-B8C4-5377153F3BB3}"/>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7" name="Straight Arrow Connector 46">
            <a:extLst>
              <a:ext uri="{FF2B5EF4-FFF2-40B4-BE49-F238E27FC236}">
                <a16:creationId xmlns:a16="http://schemas.microsoft.com/office/drawing/2014/main" id="{C8A80413-5CAF-4DD6-A4A1-7A31B274EB38}"/>
              </a:ext>
            </a:extLst>
          </p:cNvPr>
          <p:cNvCxnSpPr>
            <a:cxnSpLocks/>
          </p:cNvCxnSpPr>
          <p:nvPr/>
        </p:nvCxnSpPr>
        <p:spPr>
          <a:xfrm flipV="1">
            <a:off x="8980913" y="4627846"/>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87C377-3DB8-4618-AADB-698135E919C9}"/>
              </a:ext>
            </a:extLst>
          </p:cNvPr>
          <p:cNvCxnSpPr>
            <a:cxnSpLocks/>
          </p:cNvCxnSpPr>
          <p:nvPr/>
        </p:nvCxnSpPr>
        <p:spPr>
          <a:xfrm flipV="1">
            <a:off x="7637023" y="2566118"/>
            <a:ext cx="1846597" cy="21377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64760AA6-8F51-4381-980D-1E2C12E3E255}"/>
              </a:ext>
            </a:extLst>
          </p:cNvPr>
          <p:cNvCxnSpPr>
            <a:cxnSpLocks/>
          </p:cNvCxnSpPr>
          <p:nvPr/>
        </p:nvCxnSpPr>
        <p:spPr>
          <a:xfrm flipV="1">
            <a:off x="2041896" y="1245572"/>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538EEF65-02FF-4E55-9BBB-4F19E772B822}"/>
              </a:ext>
            </a:extLst>
          </p:cNvPr>
          <p:cNvSpPr txBox="1"/>
          <p:nvPr/>
        </p:nvSpPr>
        <p:spPr>
          <a:xfrm>
            <a:off x="327561" y="1097002"/>
            <a:ext cx="2075939" cy="830997"/>
          </a:xfrm>
          <a:prstGeom prst="rect">
            <a:avLst/>
          </a:prstGeom>
          <a:noFill/>
        </p:spPr>
        <p:txBody>
          <a:bodyPr wrap="square" rtlCol="0">
            <a:spAutoFit/>
          </a:bodyPr>
          <a:lstStyle/>
          <a:p>
            <a:r>
              <a:rPr lang="en-US" sz="2400" dirty="0"/>
              <a:t>Threshold = </a:t>
            </a:r>
          </a:p>
          <a:p>
            <a:r>
              <a:rPr lang="en-US" sz="2400" dirty="0"/>
              <a:t>Step size = 1</a:t>
            </a:r>
          </a:p>
        </p:txBody>
      </p:sp>
      <p:sp>
        <p:nvSpPr>
          <p:cNvPr id="65" name="Title 1">
            <a:extLst>
              <a:ext uri="{FF2B5EF4-FFF2-40B4-BE49-F238E27FC236}">
                <a16:creationId xmlns:a16="http://schemas.microsoft.com/office/drawing/2014/main" id="{B16E8C92-4B2A-4BD8-922F-EDBDDE8DD904}"/>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a:t>
            </a:r>
            <a:endParaRPr lang="en-US" sz="3700" dirty="0"/>
          </a:p>
        </p:txBody>
      </p:sp>
      <p:cxnSp>
        <p:nvCxnSpPr>
          <p:cNvPr id="19" name="Straight Arrow Connector 18">
            <a:extLst>
              <a:ext uri="{FF2B5EF4-FFF2-40B4-BE49-F238E27FC236}">
                <a16:creationId xmlns:a16="http://schemas.microsoft.com/office/drawing/2014/main" id="{A1A36E79-5E3B-44B5-8EF4-A19B8943EB32}"/>
              </a:ext>
            </a:extLst>
          </p:cNvPr>
          <p:cNvCxnSpPr>
            <a:cxnSpLocks/>
          </p:cNvCxnSpPr>
          <p:nvPr/>
        </p:nvCxnSpPr>
        <p:spPr>
          <a:xfrm flipV="1">
            <a:off x="7627786" y="1787292"/>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5C5757-FD15-4D79-8B6B-8E78C4029D28}"/>
              </a:ext>
            </a:extLst>
          </p:cNvPr>
          <p:cNvCxnSpPr>
            <a:cxnSpLocks/>
          </p:cNvCxnSpPr>
          <p:nvPr/>
        </p:nvCxnSpPr>
        <p:spPr>
          <a:xfrm flipV="1">
            <a:off x="7627786" y="2306224"/>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B977A0-5772-4965-BB92-55F39EDAAFDF}"/>
              </a:ext>
            </a:extLst>
          </p:cNvPr>
          <p:cNvCxnSpPr>
            <a:cxnSpLocks/>
          </p:cNvCxnSpPr>
          <p:nvPr/>
        </p:nvCxnSpPr>
        <p:spPr>
          <a:xfrm>
            <a:off x="7637023" y="2779888"/>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49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25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250"/>
                                        <p:tgtEl>
                                          <p:spTgt spid="19"/>
                                        </p:tgtEl>
                                      </p:cBhvr>
                                    </p:animEffect>
                                  </p:childTnLst>
                                </p:cTn>
                              </p:par>
                              <p:par>
                                <p:cTn id="13" presetID="2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25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250"/>
                                        <p:tgtEl>
                                          <p:spTgt spid="21"/>
                                        </p:tgtEl>
                                      </p:cBhvr>
                                    </p:animEffect>
                                  </p:childTnLst>
                                </p:cTn>
                              </p:par>
                            </p:childTnLst>
                          </p:cTn>
                        </p:par>
                        <p:par>
                          <p:cTn id="19" fill="hold">
                            <p:stCondLst>
                              <p:cond delay="250"/>
                            </p:stCondLst>
                            <p:childTnLst>
                              <p:par>
                                <p:cTn id="20" presetID="22" presetClass="entr" presetSubtype="8" fill="hold" nodeType="afterEffect">
                                  <p:stCondLst>
                                    <p:cond delay="25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82147" y="5630852"/>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E5D5D8E-490F-4818-B8C4-5377153F3BB3}"/>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7" name="Straight Arrow Connector 46">
            <a:extLst>
              <a:ext uri="{FF2B5EF4-FFF2-40B4-BE49-F238E27FC236}">
                <a16:creationId xmlns:a16="http://schemas.microsoft.com/office/drawing/2014/main" id="{C8A80413-5CAF-4DD6-A4A1-7A31B274EB38}"/>
              </a:ext>
            </a:extLst>
          </p:cNvPr>
          <p:cNvCxnSpPr>
            <a:cxnSpLocks/>
          </p:cNvCxnSpPr>
          <p:nvPr/>
        </p:nvCxnSpPr>
        <p:spPr>
          <a:xfrm flipV="1">
            <a:off x="8980913" y="4627846"/>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7E5F636-A3E9-4CB4-B4C2-10E1508A36C8}"/>
              </a:ext>
            </a:extLst>
          </p:cNvPr>
          <p:cNvCxnSpPr>
            <a:cxnSpLocks/>
          </p:cNvCxnSpPr>
          <p:nvPr/>
        </p:nvCxnSpPr>
        <p:spPr>
          <a:xfrm>
            <a:off x="10722627" y="4627846"/>
            <a:ext cx="209549" cy="1890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F5F9C90-CE60-4559-A865-84D29BBDFAC3}"/>
              </a:ext>
            </a:extLst>
          </p:cNvPr>
          <p:cNvSpPr txBox="1"/>
          <p:nvPr/>
        </p:nvSpPr>
        <p:spPr>
          <a:xfrm>
            <a:off x="327561" y="1097002"/>
            <a:ext cx="2075939" cy="830997"/>
          </a:xfrm>
          <a:prstGeom prst="rect">
            <a:avLst/>
          </a:prstGeom>
          <a:noFill/>
        </p:spPr>
        <p:txBody>
          <a:bodyPr wrap="square" rtlCol="0">
            <a:spAutoFit/>
          </a:bodyPr>
          <a:lstStyle/>
          <a:p>
            <a:r>
              <a:rPr lang="en-US" sz="2400" dirty="0"/>
              <a:t>Threshold = </a:t>
            </a:r>
          </a:p>
          <a:p>
            <a:r>
              <a:rPr lang="en-US" sz="2400" dirty="0"/>
              <a:t>Step size = 1</a:t>
            </a:r>
          </a:p>
        </p:txBody>
      </p:sp>
      <p:cxnSp>
        <p:nvCxnSpPr>
          <p:cNvPr id="25" name="Straight Arrow Connector 24">
            <a:extLst>
              <a:ext uri="{FF2B5EF4-FFF2-40B4-BE49-F238E27FC236}">
                <a16:creationId xmlns:a16="http://schemas.microsoft.com/office/drawing/2014/main" id="{3103C42E-4D6B-4583-96BA-58E36DFAC7FD}"/>
              </a:ext>
            </a:extLst>
          </p:cNvPr>
          <p:cNvCxnSpPr>
            <a:cxnSpLocks/>
          </p:cNvCxnSpPr>
          <p:nvPr/>
        </p:nvCxnSpPr>
        <p:spPr>
          <a:xfrm flipV="1">
            <a:off x="2041896" y="1245572"/>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AC93004F-721B-49B1-949E-691DA2EE2B21}"/>
              </a:ext>
            </a:extLst>
          </p:cNvPr>
          <p:cNvCxnSpPr>
            <a:cxnSpLocks/>
          </p:cNvCxnSpPr>
          <p:nvPr/>
        </p:nvCxnSpPr>
        <p:spPr>
          <a:xfrm>
            <a:off x="8771364" y="2047813"/>
            <a:ext cx="1240854" cy="34252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3" name="Title 1">
            <a:extLst>
              <a:ext uri="{FF2B5EF4-FFF2-40B4-BE49-F238E27FC236}">
                <a16:creationId xmlns:a16="http://schemas.microsoft.com/office/drawing/2014/main" id="{DEF43198-0A46-45A9-B0E8-138A38F90AF4}"/>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a:t>
            </a:r>
            <a:endParaRPr lang="en-US" sz="3700" dirty="0"/>
          </a:p>
        </p:txBody>
      </p:sp>
      <p:cxnSp>
        <p:nvCxnSpPr>
          <p:cNvPr id="24" name="Straight Arrow Connector 23">
            <a:extLst>
              <a:ext uri="{FF2B5EF4-FFF2-40B4-BE49-F238E27FC236}">
                <a16:creationId xmlns:a16="http://schemas.microsoft.com/office/drawing/2014/main" id="{C951BB3E-5DA7-4EBA-AF09-249BDAE62543}"/>
              </a:ext>
            </a:extLst>
          </p:cNvPr>
          <p:cNvCxnSpPr>
            <a:cxnSpLocks/>
          </p:cNvCxnSpPr>
          <p:nvPr/>
        </p:nvCxnSpPr>
        <p:spPr>
          <a:xfrm>
            <a:off x="8771364" y="2046282"/>
            <a:ext cx="209549" cy="1890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0CF1BC-1949-4778-AAF6-0DEDC3476495}"/>
              </a:ext>
            </a:extLst>
          </p:cNvPr>
          <p:cNvCxnSpPr>
            <a:cxnSpLocks/>
          </p:cNvCxnSpPr>
          <p:nvPr/>
        </p:nvCxnSpPr>
        <p:spPr>
          <a:xfrm flipV="1">
            <a:off x="8771364" y="1053686"/>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E8BAE9C-281F-4AFE-8513-A4679CA14E8D}"/>
              </a:ext>
            </a:extLst>
          </p:cNvPr>
          <p:cNvCxnSpPr>
            <a:cxnSpLocks/>
          </p:cNvCxnSpPr>
          <p:nvPr/>
        </p:nvCxnSpPr>
        <p:spPr>
          <a:xfrm flipV="1">
            <a:off x="8771364" y="1583028"/>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31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25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250"/>
                                        <p:tgtEl>
                                          <p:spTgt spid="24"/>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250"/>
                                        <p:tgtEl>
                                          <p:spTgt spid="35"/>
                                        </p:tgtEl>
                                      </p:cBhvr>
                                    </p:animEffect>
                                  </p:childTnLst>
                                </p:cTn>
                              </p:par>
                              <p:par>
                                <p:cTn id="16" presetID="22" presetClass="entr" presetSubtype="8"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50"/>
                                        <p:tgtEl>
                                          <p:spTgt spid="34"/>
                                        </p:tgtEl>
                                      </p:cBhvr>
                                    </p:animEffect>
                                  </p:childTnLst>
                                </p:cTn>
                              </p:par>
                            </p:childTnLst>
                          </p:cTn>
                        </p:par>
                        <p:par>
                          <p:cTn id="19" fill="hold">
                            <p:stCondLst>
                              <p:cond delay="250"/>
                            </p:stCondLst>
                            <p:childTnLst>
                              <p:par>
                                <p:cTn id="20" presetID="22" presetClass="entr" presetSubtype="8" fill="hold" nodeType="afterEffect">
                                  <p:stCondLst>
                                    <p:cond delay="25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82147" y="5630852"/>
            <a:ext cx="2098766"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E5D5D8E-490F-4818-B8C4-5377153F3BB3}"/>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7" name="Straight Arrow Connector 46">
            <a:extLst>
              <a:ext uri="{FF2B5EF4-FFF2-40B4-BE49-F238E27FC236}">
                <a16:creationId xmlns:a16="http://schemas.microsoft.com/office/drawing/2014/main" id="{C8A80413-5CAF-4DD6-A4A1-7A31B274EB38}"/>
              </a:ext>
            </a:extLst>
          </p:cNvPr>
          <p:cNvCxnSpPr>
            <a:cxnSpLocks/>
          </p:cNvCxnSpPr>
          <p:nvPr/>
        </p:nvCxnSpPr>
        <p:spPr>
          <a:xfrm flipV="1">
            <a:off x="8980913" y="4627846"/>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7E5F636-A3E9-4CB4-B4C2-10E1508A36C8}"/>
              </a:ext>
            </a:extLst>
          </p:cNvPr>
          <p:cNvCxnSpPr>
            <a:cxnSpLocks/>
          </p:cNvCxnSpPr>
          <p:nvPr/>
        </p:nvCxnSpPr>
        <p:spPr>
          <a:xfrm>
            <a:off x="10722627" y="4627846"/>
            <a:ext cx="209549" cy="1890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9E80157-B638-42D7-9674-74D311CE0156}"/>
              </a:ext>
            </a:extLst>
          </p:cNvPr>
          <p:cNvCxnSpPr>
            <a:cxnSpLocks/>
          </p:cNvCxnSpPr>
          <p:nvPr/>
        </p:nvCxnSpPr>
        <p:spPr>
          <a:xfrm flipH="1" flipV="1">
            <a:off x="9425050" y="4995932"/>
            <a:ext cx="1507127" cy="15219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F5F9C90-CE60-4559-A865-84D29BBDFAC3}"/>
              </a:ext>
            </a:extLst>
          </p:cNvPr>
          <p:cNvSpPr txBox="1"/>
          <p:nvPr/>
        </p:nvSpPr>
        <p:spPr>
          <a:xfrm>
            <a:off x="327561" y="1097002"/>
            <a:ext cx="2075939" cy="830997"/>
          </a:xfrm>
          <a:prstGeom prst="rect">
            <a:avLst/>
          </a:prstGeom>
          <a:noFill/>
        </p:spPr>
        <p:txBody>
          <a:bodyPr wrap="square" rtlCol="0">
            <a:spAutoFit/>
          </a:bodyPr>
          <a:lstStyle/>
          <a:p>
            <a:r>
              <a:rPr lang="en-US" sz="2400" dirty="0"/>
              <a:t>Threshold = </a:t>
            </a:r>
          </a:p>
          <a:p>
            <a:r>
              <a:rPr lang="en-US" sz="2400" dirty="0"/>
              <a:t>Step size = 1</a:t>
            </a:r>
          </a:p>
        </p:txBody>
      </p:sp>
      <p:cxnSp>
        <p:nvCxnSpPr>
          <p:cNvPr id="25" name="Straight Arrow Connector 24">
            <a:extLst>
              <a:ext uri="{FF2B5EF4-FFF2-40B4-BE49-F238E27FC236}">
                <a16:creationId xmlns:a16="http://schemas.microsoft.com/office/drawing/2014/main" id="{3103C42E-4D6B-4583-96BA-58E36DFAC7FD}"/>
              </a:ext>
            </a:extLst>
          </p:cNvPr>
          <p:cNvCxnSpPr>
            <a:cxnSpLocks/>
          </p:cNvCxnSpPr>
          <p:nvPr/>
        </p:nvCxnSpPr>
        <p:spPr>
          <a:xfrm flipV="1">
            <a:off x="2041896" y="1245572"/>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AC93004F-721B-49B1-949E-691DA2EE2B21}"/>
              </a:ext>
            </a:extLst>
          </p:cNvPr>
          <p:cNvCxnSpPr>
            <a:cxnSpLocks/>
          </p:cNvCxnSpPr>
          <p:nvPr/>
        </p:nvCxnSpPr>
        <p:spPr>
          <a:xfrm>
            <a:off x="8835966" y="2515810"/>
            <a:ext cx="104774" cy="868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3" name="Title 1">
            <a:extLst>
              <a:ext uri="{FF2B5EF4-FFF2-40B4-BE49-F238E27FC236}">
                <a16:creationId xmlns:a16="http://schemas.microsoft.com/office/drawing/2014/main" id="{DEF43198-0A46-45A9-B0E8-138A38F90AF4}"/>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a:t>
            </a:r>
            <a:endParaRPr lang="en-US" sz="3700" dirty="0"/>
          </a:p>
        </p:txBody>
      </p:sp>
      <p:cxnSp>
        <p:nvCxnSpPr>
          <p:cNvPr id="24" name="Straight Arrow Connector 23">
            <a:extLst>
              <a:ext uri="{FF2B5EF4-FFF2-40B4-BE49-F238E27FC236}">
                <a16:creationId xmlns:a16="http://schemas.microsoft.com/office/drawing/2014/main" id="{36DFA3E9-452E-4ADD-A792-24511EB5B972}"/>
              </a:ext>
            </a:extLst>
          </p:cNvPr>
          <p:cNvCxnSpPr>
            <a:cxnSpLocks/>
          </p:cNvCxnSpPr>
          <p:nvPr/>
        </p:nvCxnSpPr>
        <p:spPr>
          <a:xfrm flipH="1" flipV="1">
            <a:off x="7404100" y="1095881"/>
            <a:ext cx="1431867" cy="14157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978CB26-B710-4592-8FF4-3783B2CB708E}"/>
              </a:ext>
            </a:extLst>
          </p:cNvPr>
          <p:cNvCxnSpPr>
            <a:cxnSpLocks/>
          </p:cNvCxnSpPr>
          <p:nvPr/>
        </p:nvCxnSpPr>
        <p:spPr>
          <a:xfrm>
            <a:off x="8835966" y="2513949"/>
            <a:ext cx="209549" cy="1890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AE5D9E6-708B-4657-B405-2EFD000B4DF8}"/>
              </a:ext>
            </a:extLst>
          </p:cNvPr>
          <p:cNvCxnSpPr>
            <a:cxnSpLocks/>
          </p:cNvCxnSpPr>
          <p:nvPr/>
        </p:nvCxnSpPr>
        <p:spPr>
          <a:xfrm flipV="1">
            <a:off x="8835966" y="1508495"/>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02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right)">
                                      <p:cBhvr>
                                        <p:cTn id="7" dur="25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250"/>
                                        <p:tgtEl>
                                          <p:spTgt spid="24"/>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250"/>
                                        <p:tgtEl>
                                          <p:spTgt spid="35"/>
                                        </p:tgtEl>
                                      </p:cBhvr>
                                    </p:animEffect>
                                  </p:childTnLst>
                                </p:cTn>
                              </p:par>
                              <p:par>
                                <p:cTn id="16" presetID="22" presetClass="entr" presetSubtype="1"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up)">
                                      <p:cBhvr>
                                        <p:cTn id="18" dur="250"/>
                                        <p:tgtEl>
                                          <p:spTgt spid="34"/>
                                        </p:tgtEl>
                                      </p:cBhvr>
                                    </p:animEffect>
                                  </p:childTnLst>
                                </p:cTn>
                              </p:par>
                            </p:childTnLst>
                          </p:cTn>
                        </p:par>
                        <p:par>
                          <p:cTn id="19" fill="hold">
                            <p:stCondLst>
                              <p:cond delay="250"/>
                            </p:stCondLst>
                            <p:childTnLst>
                              <p:par>
                                <p:cTn id="20" presetID="22" presetClass="entr" presetSubtype="8" fill="hold" nodeType="afterEffect">
                                  <p:stCondLst>
                                    <p:cond delay="25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5B2AEF-B976-4D67-8B22-214BAF9F482D}"/>
                  </a:ext>
                </a:extLst>
              </p:cNvPr>
              <p:cNvSpPr txBox="1"/>
              <p:nvPr/>
            </p:nvSpPr>
            <p:spPr>
              <a:xfrm>
                <a:off x="6750625" y="4400247"/>
                <a:ext cx="3836820" cy="16459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𝑠</m:t>
                      </m:r>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d>
                            <m:dPr>
                              <m:begChr m:val="‖"/>
                              <m:endChr m:val="‖"/>
                              <m:ctrlPr>
                                <a:rPr lang="en-US" sz="4400" i="1">
                                  <a:latin typeface="Cambria Math" panose="02040503050406030204" pitchFamily="18" charset="0"/>
                                </a:rPr>
                              </m:ctrlPr>
                            </m:dPr>
                            <m:e>
                              <m:r>
                                <a:rPr lang="en-US" sz="4400" b="0" i="1" smtClean="0">
                                  <a:latin typeface="Cambria Math" panose="02040503050406030204" pitchFamily="18" charset="0"/>
                                </a:rPr>
                                <m:t> </m:t>
                              </m:r>
                              <m:f>
                                <m:fPr>
                                  <m:ctrlPr>
                                    <a:rPr lang="en-US" sz="4400" i="1" smtClean="0">
                                      <a:solidFill>
                                        <a:schemeClr val="bg1"/>
                                      </a:solidFill>
                                      <a:latin typeface="Cambria Math" panose="02040503050406030204" pitchFamily="18" charset="0"/>
                                    </a:rPr>
                                  </m:ctrlPr>
                                </m:fPr>
                                <m:num>
                                  <m:nary>
                                    <m:naryPr>
                                      <m:chr m:val="∑"/>
                                      <m:subHide m:val="on"/>
                                      <m:supHide m:val="on"/>
                                      <m:ctrlPr>
                                        <a:rPr lang="en-US" sz="4400" i="1">
                                          <a:solidFill>
                                            <a:schemeClr val="bg1"/>
                                          </a:solidFill>
                                          <a:latin typeface="Cambria Math" panose="02040503050406030204" pitchFamily="18" charset="0"/>
                                        </a:rPr>
                                      </m:ctrlPr>
                                    </m:naryPr>
                                    <m:sub/>
                                    <m:sup/>
                                    <m:e>
                                      <m:sSup>
                                        <m:sSupPr>
                                          <m:ctrlPr>
                                            <a:rPr lang="en-US" sz="4400" i="1">
                                              <a:solidFill>
                                                <a:schemeClr val="bg1"/>
                                              </a:solidFill>
                                              <a:latin typeface="Cambria Math" panose="02040503050406030204" pitchFamily="18" charset="0"/>
                                            </a:rPr>
                                          </m:ctrlPr>
                                        </m:sSupPr>
                                        <m:e>
                                          <m:r>
                                            <a:rPr lang="en-US" sz="4400" i="1">
                                              <a:solidFill>
                                                <a:schemeClr val="bg1"/>
                                              </a:solidFill>
                                              <a:latin typeface="Cambria Math" panose="02040503050406030204" pitchFamily="18" charset="0"/>
                                            </a:rPr>
                                            <m:t>𝑋</m:t>
                                          </m:r>
                                        </m:e>
                                        <m:sup>
                                          <m:r>
                                            <a:rPr lang="en-US" sz="4400" i="1">
                                              <a:solidFill>
                                                <a:schemeClr val="bg1"/>
                                              </a:solidFill>
                                              <a:latin typeface="Cambria Math" panose="02040503050406030204" pitchFamily="18" charset="0"/>
                                            </a:rPr>
                                            <m:t>(</m:t>
                                          </m:r>
                                          <m:r>
                                            <a:rPr lang="en-US" sz="4400" i="1">
                                              <a:solidFill>
                                                <a:schemeClr val="bg1"/>
                                              </a:solidFill>
                                              <a:latin typeface="Cambria Math" panose="02040503050406030204" pitchFamily="18" charset="0"/>
                                            </a:rPr>
                                            <m:t>𝑘</m:t>
                                          </m:r>
                                          <m:r>
                                            <a:rPr lang="en-US" sz="4400" i="1">
                                              <a:solidFill>
                                                <a:schemeClr val="bg1"/>
                                              </a:solidFill>
                                              <a:latin typeface="Cambria Math" panose="02040503050406030204" pitchFamily="18" charset="0"/>
                                            </a:rPr>
                                            <m:t>)</m:t>
                                          </m:r>
                                        </m:sup>
                                      </m:sSup>
                                    </m:e>
                                  </m:nary>
                                </m:num>
                                <m:den>
                                  <m:r>
                                    <a:rPr lang="en-US" sz="4400" i="1">
                                      <a:solidFill>
                                        <a:schemeClr val="bg1"/>
                                      </a:solidFill>
                                      <a:latin typeface="Cambria Math" panose="02040503050406030204" pitchFamily="18" charset="0"/>
                                    </a:rPr>
                                    <m:t>𝑛</m:t>
                                  </m:r>
                                </m:den>
                              </m:f>
                              <m:r>
                                <a:rPr lang="en-US" sz="4400" b="0" i="1" smtClean="0">
                                  <a:solidFill>
                                    <a:schemeClr val="bg1"/>
                                  </a:solidFill>
                                  <a:latin typeface="Cambria Math" panose="02040503050406030204" pitchFamily="18" charset="0"/>
                                </a:rPr>
                                <m:t> </m:t>
                              </m:r>
                            </m:e>
                          </m:d>
                        </m:e>
                        <m:sub>
                          <m:r>
                            <a:rPr lang="en-US" sz="4400" b="0" i="1" smtClean="0">
                              <a:latin typeface="Cambria Math" panose="02040503050406030204" pitchFamily="18" charset="0"/>
                            </a:rPr>
                            <m:t>2</m:t>
                          </m:r>
                        </m:sub>
                      </m:sSub>
                    </m:oMath>
                  </m:oMathPara>
                </a14:m>
                <a:endParaRPr lang="en-US" sz="4400" dirty="0"/>
              </a:p>
            </p:txBody>
          </p:sp>
        </mc:Choice>
        <mc:Fallback xmlns="">
          <p:sp>
            <p:nvSpPr>
              <p:cNvPr id="5" name="TextBox 4">
                <a:extLst>
                  <a:ext uri="{FF2B5EF4-FFF2-40B4-BE49-F238E27FC236}">
                    <a16:creationId xmlns:a16="http://schemas.microsoft.com/office/drawing/2014/main" id="{BE5B2AEF-B976-4D67-8B22-214BAF9F482D}"/>
                  </a:ext>
                </a:extLst>
              </p:cNvPr>
              <p:cNvSpPr txBox="1">
                <a:spLocks noRot="1" noChangeAspect="1" noMove="1" noResize="1" noEditPoints="1" noAdjustHandles="1" noChangeArrowheads="1" noChangeShapeType="1" noTextEdit="1"/>
              </p:cNvSpPr>
              <p:nvPr/>
            </p:nvSpPr>
            <p:spPr>
              <a:xfrm>
                <a:off x="6750625" y="4400247"/>
                <a:ext cx="3836820" cy="16459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A0452F-F287-4176-A0BA-078EE1A9BBAF}"/>
                  </a:ext>
                </a:extLst>
              </p:cNvPr>
              <p:cNvSpPr txBox="1"/>
              <p:nvPr/>
            </p:nvSpPr>
            <p:spPr>
              <a:xfrm>
                <a:off x="7801440" y="4513868"/>
                <a:ext cx="2529840" cy="1388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rPr>
                          </m:ctrlPr>
                        </m:fPr>
                        <m:num>
                          <m:nary>
                            <m:naryPr>
                              <m:chr m:val="∑"/>
                              <m:subHide m:val="on"/>
                              <m:supHide m:val="on"/>
                              <m:ctrlPr>
                                <a:rPr lang="en-US" sz="4400" i="1">
                                  <a:latin typeface="Cambria Math" panose="02040503050406030204" pitchFamily="18" charset="0"/>
                                </a:rPr>
                              </m:ctrlPr>
                            </m:naryPr>
                            <m:sub/>
                            <m:sup/>
                            <m:e>
                              <m:sSup>
                                <m:sSupPr>
                                  <m:ctrlPr>
                                    <a:rPr lang="en-US" sz="4400" i="1" smtClean="0">
                                      <a:latin typeface="Cambria Math" panose="02040503050406030204" pitchFamily="18" charset="0"/>
                                    </a:rPr>
                                  </m:ctrlPr>
                                </m:sSupPr>
                                <m:e>
                                  <m:r>
                                    <a:rPr lang="en-US" sz="4400" b="0" i="1" smtClean="0">
                                      <a:latin typeface="Cambria Math" panose="02040503050406030204" pitchFamily="18" charset="0"/>
                                    </a:rPr>
                                    <m:t>𝑢</m:t>
                                  </m:r>
                                </m:e>
                                <m:sup>
                                  <m:r>
                                    <a:rPr lang="en-US" sz="4400" b="0" i="1" smtClean="0">
                                      <a:latin typeface="Cambria Math" panose="02040503050406030204" pitchFamily="18" charset="0"/>
                                    </a:rPr>
                                    <m:t>(</m:t>
                                  </m:r>
                                  <m:r>
                                    <a:rPr lang="en-US" sz="4400" b="0" i="1" smtClean="0">
                                      <a:latin typeface="Cambria Math" panose="02040503050406030204" pitchFamily="18" charset="0"/>
                                    </a:rPr>
                                    <m:t>𝑘</m:t>
                                  </m:r>
                                  <m:r>
                                    <a:rPr lang="en-US" sz="4400" b="0" i="1" smtClean="0">
                                      <a:latin typeface="Cambria Math" panose="02040503050406030204" pitchFamily="18" charset="0"/>
                                    </a:rPr>
                                    <m:t>)</m:t>
                                  </m:r>
                                </m:sup>
                              </m:sSup>
                            </m:e>
                          </m:nary>
                        </m:num>
                        <m:den>
                          <m:r>
                            <a:rPr lang="en-US" sz="4400" b="0" i="1" smtClean="0">
                              <a:latin typeface="Cambria Math" panose="02040503050406030204" pitchFamily="18" charset="0"/>
                            </a:rPr>
                            <m:t>𝑛</m:t>
                          </m:r>
                        </m:den>
                      </m:f>
                    </m:oMath>
                  </m:oMathPara>
                </a14:m>
                <a:endParaRPr lang="en-US" sz="4400" dirty="0"/>
              </a:p>
            </p:txBody>
          </p:sp>
        </mc:Choice>
        <mc:Fallback xmlns="">
          <p:sp>
            <p:nvSpPr>
              <p:cNvPr id="4" name="TextBox 3">
                <a:extLst>
                  <a:ext uri="{FF2B5EF4-FFF2-40B4-BE49-F238E27FC236}">
                    <a16:creationId xmlns:a16="http://schemas.microsoft.com/office/drawing/2014/main" id="{B3A0452F-F287-4176-A0BA-078EE1A9BBAF}"/>
                  </a:ext>
                </a:extLst>
              </p:cNvPr>
              <p:cNvSpPr txBox="1">
                <a:spLocks noRot="1" noChangeAspect="1" noMove="1" noResize="1" noEditPoints="1" noAdjustHandles="1" noChangeArrowheads="1" noChangeShapeType="1" noTextEdit="1"/>
              </p:cNvSpPr>
              <p:nvPr/>
            </p:nvSpPr>
            <p:spPr>
              <a:xfrm>
                <a:off x="7801440" y="4513868"/>
                <a:ext cx="2529840" cy="1388906"/>
              </a:xfrm>
              <a:prstGeom prst="rect">
                <a:avLst/>
              </a:prstGeom>
              <a:blipFill>
                <a:blip r:embed="rId4"/>
                <a:stretch>
                  <a:fillRect/>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5E367E83-4C95-4DFF-89C2-0B5303697828}"/>
              </a:ext>
            </a:extLst>
          </p:cNvPr>
          <p:cNvSpPr>
            <a:spLocks noGrp="1"/>
          </p:cNvSpPr>
          <p:nvPr>
            <p:ph idx="1"/>
          </p:nvPr>
        </p:nvSpPr>
        <p:spPr>
          <a:xfrm>
            <a:off x="246017" y="914401"/>
            <a:ext cx="11649892" cy="2764166"/>
          </a:xfrm>
        </p:spPr>
        <p:txBody>
          <a:bodyPr>
            <a:normAutofit/>
          </a:bodyPr>
          <a:lstStyle/>
          <a:p>
            <a:pPr marL="0" indent="0">
              <a:buNone/>
            </a:pPr>
            <a:r>
              <a:rPr lang="en-US" dirty="0"/>
              <a:t>Metric to determine bouncing:</a:t>
            </a:r>
          </a:p>
          <a:p>
            <a:pPr marL="457200" lvl="1" indent="0">
              <a:buNone/>
            </a:pPr>
            <a:r>
              <a:rPr lang="en-US" dirty="0"/>
              <a:t>Compute the unit step vector of each of the last </a:t>
            </a:r>
            <a:r>
              <a:rPr lang="en-US" i="1" dirty="0"/>
              <a:t>n</a:t>
            </a:r>
            <a:r>
              <a:rPr lang="en-US" dirty="0"/>
              <a:t> </a:t>
            </a:r>
            <a:r>
              <a:rPr lang="en-US" dirty="0" err="1"/>
              <a:t>subgradients</a:t>
            </a:r>
            <a:r>
              <a:rPr lang="en-US" dirty="0"/>
              <a:t>  </a:t>
            </a:r>
          </a:p>
          <a:p>
            <a:pPr marL="457200" lvl="1" indent="0">
              <a:buNone/>
            </a:pPr>
            <a:r>
              <a:rPr lang="en-US" dirty="0"/>
              <a:t>Compute the mean of the last </a:t>
            </a:r>
            <a:r>
              <a:rPr lang="en-US" i="1" dirty="0"/>
              <a:t>n</a:t>
            </a:r>
            <a:r>
              <a:rPr lang="en-US" dirty="0"/>
              <a:t> unit step vectors</a:t>
            </a:r>
          </a:p>
          <a:p>
            <a:pPr marL="457200" lvl="1" indent="0">
              <a:buNone/>
            </a:pPr>
            <a:r>
              <a:rPr lang="en-US" dirty="0"/>
              <a:t>Compute the norm of the mean unit step vector</a:t>
            </a:r>
          </a:p>
          <a:p>
            <a:pPr marL="0" indent="0">
              <a:buNone/>
            </a:pPr>
            <a:r>
              <a:rPr lang="en-US" dirty="0"/>
              <a:t>When </a:t>
            </a:r>
            <a:r>
              <a:rPr lang="en-US" i="1" dirty="0"/>
              <a:t>s</a:t>
            </a:r>
            <a:r>
              <a:rPr lang="en-US" dirty="0"/>
              <a:t> &lt; threshold:</a:t>
            </a:r>
          </a:p>
          <a:p>
            <a:pPr marL="457200" lvl="1" indent="0">
              <a:buNone/>
            </a:pPr>
            <a:r>
              <a:rPr lang="en-US" dirty="0"/>
              <a:t>Decrease step size to 1/m</a:t>
            </a:r>
          </a:p>
        </p:txBody>
      </p:sp>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A91313C-D6CC-465B-9185-E0087B6D3019}"/>
                  </a:ext>
                </a:extLst>
              </p:cNvPr>
              <p:cNvSpPr txBox="1"/>
              <p:nvPr/>
            </p:nvSpPr>
            <p:spPr>
              <a:xfrm>
                <a:off x="923544" y="4601840"/>
                <a:ext cx="4750527" cy="12816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𝑢</m:t>
                          </m:r>
                        </m:e>
                        <m:sup>
                          <m:r>
                            <a:rPr lang="en-US" sz="4000" b="0" i="1" smtClean="0">
                              <a:latin typeface="Cambria Math" panose="02040503050406030204" pitchFamily="18" charset="0"/>
                            </a:rPr>
                            <m:t>(</m:t>
                          </m:r>
                          <m:r>
                            <a:rPr lang="en-US" sz="4000" b="0" i="1" smtClean="0">
                              <a:latin typeface="Cambria Math" panose="02040503050406030204" pitchFamily="18" charset="0"/>
                            </a:rPr>
                            <m:t>𝑘</m:t>
                          </m:r>
                          <m:r>
                            <a:rPr lang="en-US" sz="4000" b="0" i="1" smtClean="0">
                              <a:latin typeface="Cambria Math" panose="02040503050406030204" pitchFamily="18" charset="0"/>
                            </a:rPr>
                            <m:t>)</m:t>
                          </m:r>
                        </m:sup>
                      </m:sSup>
                      <m:r>
                        <a:rPr lang="en-US" sz="4000" b="0" i="1" smtClean="0">
                          <a:latin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i="1">
                              <a:latin typeface="Cambria Math" panose="02040503050406030204" pitchFamily="18" charset="0"/>
                            </a:rPr>
                            <m:t>−</m:t>
                          </m:r>
                          <m:r>
                            <a:rPr lang="en-US" sz="4000" b="0" i="1" smtClean="0">
                              <a:latin typeface="Cambria Math" panose="02040503050406030204" pitchFamily="18" charset="0"/>
                            </a:rPr>
                            <m:t>𝑔</m:t>
                          </m:r>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𝑥</m:t>
                              </m:r>
                            </m:e>
                            <m:sub>
                              <m:r>
                                <a:rPr lang="en-US" sz="4000" b="0" i="1" smtClean="0">
                                  <a:latin typeface="Cambria Math" panose="02040503050406030204" pitchFamily="18" charset="0"/>
                                  <a:ea typeface="Cambria Math" panose="02040503050406030204" pitchFamily="18" charset="0"/>
                                </a:rPr>
                                <m:t>𝑘</m:t>
                              </m:r>
                            </m:sub>
                          </m:sSub>
                          <m:r>
                            <a:rPr lang="en-US" sz="4000" b="0" i="1" smtClean="0">
                              <a:latin typeface="Cambria Math" panose="02040503050406030204" pitchFamily="18" charset="0"/>
                              <a:ea typeface="Cambria Math" panose="02040503050406030204" pitchFamily="18" charset="0"/>
                            </a:rPr>
                            <m:t>)</m:t>
                          </m:r>
                        </m:num>
                        <m:den>
                          <m:sSub>
                            <m:sSubPr>
                              <m:ctrlPr>
                                <a:rPr lang="en-US" sz="4000" b="0" i="1" smtClean="0">
                                  <a:latin typeface="Cambria Math" panose="02040503050406030204" pitchFamily="18" charset="0"/>
                                  <a:ea typeface="Cambria Math" panose="02040503050406030204" pitchFamily="18" charset="0"/>
                                </a:rPr>
                              </m:ctrlPr>
                            </m:sSubPr>
                            <m:e>
                              <m:d>
                                <m:dPr>
                                  <m:begChr m:val="‖"/>
                                  <m:endChr m:val="‖"/>
                                  <m:ctrlPr>
                                    <a:rPr lang="en-US" sz="4000" i="1">
                                      <a:latin typeface="Cambria Math" panose="02040503050406030204" pitchFamily="18" charset="0"/>
                                      <a:ea typeface="Cambria Math" panose="02040503050406030204" pitchFamily="18" charset="0"/>
                                    </a:rPr>
                                  </m:ctrlPr>
                                </m:dPr>
                                <m:e>
                                  <m:r>
                                    <a:rPr lang="en-US" sz="4000" b="0" i="1" smtClean="0">
                                      <a:latin typeface="Cambria Math" panose="02040503050406030204" pitchFamily="18" charset="0"/>
                                      <a:ea typeface="Cambria Math" panose="02040503050406030204" pitchFamily="18" charset="0"/>
                                    </a:rPr>
                                    <m:t>𝑔</m:t>
                                  </m:r>
                                  <m:r>
                                    <a:rPr lang="en-US" sz="4000" b="0" i="1" smtClean="0">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𝑥</m:t>
                                      </m:r>
                                    </m:e>
                                    <m:sub>
                                      <m:r>
                                        <a:rPr lang="en-US" sz="4000" i="1">
                                          <a:latin typeface="Cambria Math" panose="02040503050406030204" pitchFamily="18" charset="0"/>
                                          <a:ea typeface="Cambria Math" panose="02040503050406030204" pitchFamily="18" charset="0"/>
                                        </a:rPr>
                                        <m:t>𝑘</m:t>
                                      </m:r>
                                    </m:sub>
                                  </m:sSub>
                                  <m:r>
                                    <a:rPr lang="en-US" sz="4000" i="1">
                                      <a:latin typeface="Cambria Math" panose="02040503050406030204" pitchFamily="18" charset="0"/>
                                      <a:ea typeface="Cambria Math" panose="02040503050406030204" pitchFamily="18" charset="0"/>
                                    </a:rPr>
                                    <m:t>)</m:t>
                                  </m:r>
                                </m:e>
                              </m:d>
                            </m:e>
                            <m:sub>
                              <m:r>
                                <a:rPr lang="en-US" sz="4000" b="0" i="1" smtClean="0">
                                  <a:latin typeface="Cambria Math" panose="02040503050406030204" pitchFamily="18" charset="0"/>
                                  <a:ea typeface="Cambria Math" panose="02040503050406030204" pitchFamily="18" charset="0"/>
                                </a:rPr>
                                <m:t>2</m:t>
                              </m:r>
                            </m:sub>
                          </m:sSub>
                        </m:den>
                      </m:f>
                    </m:oMath>
                  </m:oMathPara>
                </a14:m>
                <a:endParaRPr lang="en-US" sz="4000" dirty="0"/>
              </a:p>
            </p:txBody>
          </p:sp>
        </mc:Choice>
        <mc:Fallback xmlns="">
          <p:sp>
            <p:nvSpPr>
              <p:cNvPr id="2" name="TextBox 1">
                <a:extLst>
                  <a:ext uri="{FF2B5EF4-FFF2-40B4-BE49-F238E27FC236}">
                    <a16:creationId xmlns:a16="http://schemas.microsoft.com/office/drawing/2014/main" id="{8A91313C-D6CC-465B-9185-E0087B6D3019}"/>
                  </a:ext>
                </a:extLst>
              </p:cNvPr>
              <p:cNvSpPr txBox="1">
                <a:spLocks noRot="1" noChangeAspect="1" noMove="1" noResize="1" noEditPoints="1" noAdjustHandles="1" noChangeArrowheads="1" noChangeShapeType="1" noTextEdit="1"/>
              </p:cNvSpPr>
              <p:nvPr/>
            </p:nvSpPr>
            <p:spPr>
              <a:xfrm>
                <a:off x="923544" y="4601840"/>
                <a:ext cx="4750527" cy="128169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094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E233262-A49E-4398-84B3-B003C15FE813}"/>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 </a:t>
            </a:r>
            <a:r>
              <a:rPr lang="en-US" sz="3700" dirty="0"/>
              <a:t>(example)</a:t>
            </a:r>
          </a:p>
        </p:txBody>
      </p:sp>
      <p:cxnSp>
        <p:nvCxnSpPr>
          <p:cNvPr id="25" name="Straight Arrow Connector 24">
            <a:extLst>
              <a:ext uri="{FF2B5EF4-FFF2-40B4-BE49-F238E27FC236}">
                <a16:creationId xmlns:a16="http://schemas.microsoft.com/office/drawing/2014/main" id="{0EEB7F4F-7DAD-4970-BADF-90CC72C49556}"/>
              </a:ext>
            </a:extLst>
          </p:cNvPr>
          <p:cNvCxnSpPr>
            <a:cxnSpLocks/>
          </p:cNvCxnSpPr>
          <p:nvPr/>
        </p:nvCxnSpPr>
        <p:spPr>
          <a:xfrm flipV="1">
            <a:off x="4117835" y="1585245"/>
            <a:ext cx="2242127" cy="753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B84744-B6F0-48C7-BFCE-374D24DF85CD}"/>
              </a:ext>
            </a:extLst>
          </p:cNvPr>
          <p:cNvCxnSpPr>
            <a:cxnSpLocks/>
          </p:cNvCxnSpPr>
          <p:nvPr/>
        </p:nvCxnSpPr>
        <p:spPr>
          <a:xfrm>
            <a:off x="4117835" y="2338754"/>
            <a:ext cx="1813560" cy="131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869488F-9397-4B14-AC43-00E173FBA3FF}"/>
              </a:ext>
            </a:extLst>
          </p:cNvPr>
          <p:cNvCxnSpPr>
            <a:cxnSpLocks/>
          </p:cNvCxnSpPr>
          <p:nvPr/>
        </p:nvCxnSpPr>
        <p:spPr>
          <a:xfrm>
            <a:off x="4117835" y="2342154"/>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11ECD1-86D0-40FA-8644-EDA63327AED1}"/>
              </a:ext>
            </a:extLst>
          </p:cNvPr>
          <p:cNvCxnSpPr>
            <a:cxnSpLocks/>
          </p:cNvCxnSpPr>
          <p:nvPr/>
        </p:nvCxnSpPr>
        <p:spPr>
          <a:xfrm>
            <a:off x="4117835" y="2338754"/>
            <a:ext cx="2142772" cy="15044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3" name="Oval 32">
            <a:extLst>
              <a:ext uri="{FF2B5EF4-FFF2-40B4-BE49-F238E27FC236}">
                <a16:creationId xmlns:a16="http://schemas.microsoft.com/office/drawing/2014/main" id="{F57CA9C1-0650-4F84-9D82-C05C535ABA9E}"/>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69A590D1-EAE0-46B7-AF2D-114FEE3FDAD2}"/>
              </a:ext>
            </a:extLst>
          </p:cNvPr>
          <p:cNvSpPr txBox="1"/>
          <p:nvPr/>
        </p:nvSpPr>
        <p:spPr>
          <a:xfrm>
            <a:off x="327561" y="1097002"/>
            <a:ext cx="2075939" cy="830997"/>
          </a:xfrm>
          <a:prstGeom prst="rect">
            <a:avLst/>
          </a:prstGeom>
          <a:noFill/>
        </p:spPr>
        <p:txBody>
          <a:bodyPr wrap="square" rtlCol="0">
            <a:spAutoFit/>
          </a:bodyPr>
          <a:lstStyle/>
          <a:p>
            <a:r>
              <a:rPr lang="en-US" sz="2400" dirty="0"/>
              <a:t>Threshold = </a:t>
            </a:r>
          </a:p>
          <a:p>
            <a:r>
              <a:rPr lang="en-US" sz="2400" dirty="0"/>
              <a:t>Step size = 1</a:t>
            </a:r>
          </a:p>
        </p:txBody>
      </p:sp>
      <p:cxnSp>
        <p:nvCxnSpPr>
          <p:cNvPr id="36" name="Straight Arrow Connector 35">
            <a:extLst>
              <a:ext uri="{FF2B5EF4-FFF2-40B4-BE49-F238E27FC236}">
                <a16:creationId xmlns:a16="http://schemas.microsoft.com/office/drawing/2014/main" id="{7A31345C-C861-4341-A72F-62FC7B9420F4}"/>
              </a:ext>
            </a:extLst>
          </p:cNvPr>
          <p:cNvCxnSpPr>
            <a:cxnSpLocks/>
          </p:cNvCxnSpPr>
          <p:nvPr/>
        </p:nvCxnSpPr>
        <p:spPr>
          <a:xfrm flipV="1">
            <a:off x="2041896" y="1245571"/>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8806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250"/>
                                        <p:tgtEl>
                                          <p:spTgt spid="6"/>
                                        </p:tgtEl>
                                      </p:cBhvr>
                                    </p:animEffect>
                                  </p:childTnLst>
                                </p:cTn>
                              </p:par>
                            </p:childTnLst>
                          </p:cTn>
                        </p:par>
                        <p:par>
                          <p:cTn id="14" fill="hold">
                            <p:stCondLst>
                              <p:cond delay="250"/>
                            </p:stCondLst>
                            <p:childTnLst>
                              <p:par>
                                <p:cTn id="15" presetID="2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250"/>
                                        <p:tgtEl>
                                          <p:spTgt spid="16"/>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25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250"/>
                                        <p:tgtEl>
                                          <p:spTgt spid="25"/>
                                        </p:tgtEl>
                                      </p:cBhvr>
                                    </p:animEffect>
                                  </p:childTnLst>
                                </p:cTn>
                              </p:par>
                              <p:par>
                                <p:cTn id="27" presetID="22" presetClass="entr" presetSubtype="8"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250"/>
                                        <p:tgtEl>
                                          <p:spTgt spid="26"/>
                                        </p:tgtEl>
                                      </p:cBhvr>
                                    </p:animEffect>
                                  </p:childTnLst>
                                </p:cTn>
                              </p:par>
                              <p:par>
                                <p:cTn id="30" presetID="22" presetClass="entr" presetSubtype="8"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250"/>
                                        <p:tgtEl>
                                          <p:spTgt spid="28"/>
                                        </p:tgtEl>
                                      </p:cBhvr>
                                    </p:animEffect>
                                  </p:childTnLst>
                                </p:cTn>
                              </p:par>
                            </p:childTnLst>
                          </p:cTn>
                        </p:par>
                        <p:par>
                          <p:cTn id="33" fill="hold">
                            <p:stCondLst>
                              <p:cond delay="250"/>
                            </p:stCondLst>
                            <p:childTnLst>
                              <p:par>
                                <p:cTn id="34" presetID="22" presetClass="entr" presetSubtype="8" fill="hold" nodeType="afterEffect">
                                  <p:stCondLst>
                                    <p:cond delay="25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CBE8-985D-4BF4-908B-D5F5AAD7EEFF}"/>
              </a:ext>
            </a:extLst>
          </p:cNvPr>
          <p:cNvSpPr txBox="1">
            <a:spLocks/>
          </p:cNvSpPr>
          <p:nvPr/>
        </p:nvSpPr>
        <p:spPr>
          <a:xfrm>
            <a:off x="246017" y="192721"/>
            <a:ext cx="1388819"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Goal</a:t>
            </a:r>
          </a:p>
        </p:txBody>
      </p:sp>
      <p:sp>
        <p:nvSpPr>
          <p:cNvPr id="3" name="Content Placeholder 2">
            <a:extLst>
              <a:ext uri="{FF2B5EF4-FFF2-40B4-BE49-F238E27FC236}">
                <a16:creationId xmlns:a16="http://schemas.microsoft.com/office/drawing/2014/main" id="{44206473-6CD6-4DD2-8BCE-05EFBA61B040}"/>
              </a:ext>
            </a:extLst>
          </p:cNvPr>
          <p:cNvSpPr txBox="1">
            <a:spLocks/>
          </p:cNvSpPr>
          <p:nvPr/>
        </p:nvSpPr>
        <p:spPr>
          <a:xfrm>
            <a:off x="246017" y="992777"/>
            <a:ext cx="11649892" cy="586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optimize a (possibly non-differentiable) convex function</a:t>
            </a:r>
          </a:p>
          <a:p>
            <a:pPr marL="0" indent="0">
              <a:buNone/>
            </a:pPr>
            <a:endParaRPr lang="en-US" dirty="0"/>
          </a:p>
          <a:p>
            <a:pPr marL="0" indent="0">
              <a:buNone/>
            </a:pPr>
            <a:endParaRPr lang="en-US" dirty="0"/>
          </a:p>
          <a:p>
            <a:pPr marL="457200" lvl="1" indent="0">
              <a:buNone/>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8E2C0A5-8D70-4768-907E-BF56F2288094}"/>
                  </a:ext>
                </a:extLst>
              </p:cNvPr>
              <p:cNvSpPr txBox="1"/>
              <p:nvPr/>
            </p:nvSpPr>
            <p:spPr>
              <a:xfrm>
                <a:off x="3634509" y="1819561"/>
                <a:ext cx="4922982" cy="52322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sz="2800" smtClean="0">
                          <a:latin typeface="Cambria Math" panose="02040503050406030204" pitchFamily="18" charset="0"/>
                        </a:rPr>
                        <m:t>m</m:t>
                      </m:r>
                      <m:r>
                        <m:rPr>
                          <m:sty m:val="p"/>
                        </m:rPr>
                        <a:rPr lang="en-US" sz="2800" i="0">
                          <a:latin typeface="Cambria Math" panose="02040503050406030204" pitchFamily="18" charset="0"/>
                        </a:rPr>
                        <m:t>inimize</m:t>
                      </m:r>
                      <m:r>
                        <a:rPr lang="en-US" sz="2800" i="1">
                          <a:latin typeface="Cambria Math" panose="02040503050406030204" pitchFamily="18" charset="0"/>
                        </a:rPr>
                        <m:t> </m:t>
                      </m:r>
                      <m:r>
                        <a:rPr lang="en-US" sz="2800" i="1">
                          <a:latin typeface="Cambria Math" panose="02040503050406030204" pitchFamily="18" charset="0"/>
                        </a:rPr>
                        <m:t>𝑓</m:t>
                      </m:r>
                      <m:d>
                        <m:dPr>
                          <m:ctrlPr>
                            <a:rPr lang="en-US" sz="2800" i="1">
                              <a:latin typeface="Cambria Math" panose="02040503050406030204" pitchFamily="18" charset="0"/>
                            </a:rPr>
                          </m:ctrlPr>
                        </m:dPr>
                        <m:e>
                          <m:r>
                            <a:rPr lang="en-US" sz="2800" i="1">
                              <a:latin typeface="Cambria Math" panose="02040503050406030204" pitchFamily="18" charset="0"/>
                            </a:rPr>
                            <m:t>𝑥</m:t>
                          </m:r>
                        </m:e>
                      </m:d>
                    </m:oMath>
                  </m:oMathPara>
                </a14:m>
                <a:endParaRPr lang="en-US" sz="2800" dirty="0"/>
              </a:p>
            </p:txBody>
          </p:sp>
        </mc:Choice>
        <mc:Fallback xmlns="">
          <p:sp>
            <p:nvSpPr>
              <p:cNvPr id="5" name="TextBox 4">
                <a:extLst>
                  <a:ext uri="{FF2B5EF4-FFF2-40B4-BE49-F238E27FC236}">
                    <a16:creationId xmlns:a16="http://schemas.microsoft.com/office/drawing/2014/main" id="{18E2C0A5-8D70-4768-907E-BF56F2288094}"/>
                  </a:ext>
                </a:extLst>
              </p:cNvPr>
              <p:cNvSpPr txBox="1">
                <a:spLocks noRot="1" noChangeAspect="1" noMove="1" noResize="1" noEditPoints="1" noAdjustHandles="1" noChangeArrowheads="1" noChangeShapeType="1" noTextEdit="1"/>
              </p:cNvSpPr>
              <p:nvPr/>
            </p:nvSpPr>
            <p:spPr>
              <a:xfrm>
                <a:off x="3634509" y="1819561"/>
                <a:ext cx="4922982" cy="523220"/>
              </a:xfrm>
              <a:prstGeom prst="rect">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319D2ED-576A-4A22-AB56-C21B3B122F61}"/>
              </a:ext>
            </a:extLst>
          </p:cNvPr>
          <p:cNvSpPr/>
          <p:nvPr/>
        </p:nvSpPr>
        <p:spPr>
          <a:xfrm>
            <a:off x="246017" y="3220424"/>
            <a:ext cx="9295147" cy="954107"/>
          </a:xfrm>
          <a:prstGeom prst="rect">
            <a:avLst/>
          </a:prstGeom>
        </p:spPr>
        <p:txBody>
          <a:bodyPr wrap="square">
            <a:spAutoFit/>
          </a:bodyPr>
          <a:lstStyle/>
          <a:p>
            <a:r>
              <a:rPr lang="en-US" sz="2800" dirty="0"/>
              <a:t>A function is convex if a line between any two points on the function lie above or on it.</a:t>
            </a:r>
          </a:p>
        </p:txBody>
      </p:sp>
      <p:cxnSp>
        <p:nvCxnSpPr>
          <p:cNvPr id="9" name="Straight Connector 8">
            <a:extLst>
              <a:ext uri="{FF2B5EF4-FFF2-40B4-BE49-F238E27FC236}">
                <a16:creationId xmlns:a16="http://schemas.microsoft.com/office/drawing/2014/main" id="{63349915-036C-4303-AD18-234F432FD478}"/>
              </a:ext>
            </a:extLst>
          </p:cNvPr>
          <p:cNvCxnSpPr>
            <a:cxnSpLocks/>
          </p:cNvCxnSpPr>
          <p:nvPr/>
        </p:nvCxnSpPr>
        <p:spPr>
          <a:xfrm>
            <a:off x="5288765" y="5432010"/>
            <a:ext cx="1511157" cy="0"/>
          </a:xfrm>
          <a:prstGeom prst="line">
            <a:avLst/>
          </a:prstGeom>
          <a:ln w="28575">
            <a:solidFill>
              <a:srgbClr val="FF0000"/>
            </a:solidFill>
          </a:ln>
        </p:spPr>
        <p:style>
          <a:lnRef idx="1">
            <a:schemeClr val="accent4"/>
          </a:lnRef>
          <a:fillRef idx="0">
            <a:schemeClr val="accent4"/>
          </a:fillRef>
          <a:effectRef idx="0">
            <a:schemeClr val="accent4"/>
          </a:effectRef>
          <a:fontRef idx="minor">
            <a:schemeClr val="tx1"/>
          </a:fontRef>
        </p:style>
      </p:cxnSp>
      <p:sp>
        <p:nvSpPr>
          <p:cNvPr id="10" name="Arc 9">
            <a:extLst>
              <a:ext uri="{FF2B5EF4-FFF2-40B4-BE49-F238E27FC236}">
                <a16:creationId xmlns:a16="http://schemas.microsoft.com/office/drawing/2014/main" id="{C5394DB3-5824-4B70-BF98-2CC3BA3513F4}"/>
              </a:ext>
            </a:extLst>
          </p:cNvPr>
          <p:cNvSpPr/>
          <p:nvPr/>
        </p:nvSpPr>
        <p:spPr>
          <a:xfrm>
            <a:off x="5216801" y="2829827"/>
            <a:ext cx="1655086" cy="3655309"/>
          </a:xfrm>
          <a:prstGeom prst="arc">
            <a:avLst>
              <a:gd name="adj1" fmla="val 58134"/>
              <a:gd name="adj2" fmla="val 1071326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4905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83E9C25-628A-47DB-A764-FC7F82103642}"/>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82147" y="5630852"/>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AB8571-F91B-40C4-9F31-F14679D14D84}"/>
              </a:ext>
            </a:extLst>
          </p:cNvPr>
          <p:cNvCxnSpPr>
            <a:cxnSpLocks/>
          </p:cNvCxnSpPr>
          <p:nvPr/>
        </p:nvCxnSpPr>
        <p:spPr>
          <a:xfrm>
            <a:off x="5684716" y="2401205"/>
            <a:ext cx="1867968" cy="47713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001F1A08-1391-4170-B47C-91CC037C6D94}"/>
              </a:ext>
            </a:extLst>
          </p:cNvPr>
          <p:cNvCxnSpPr>
            <a:cxnSpLocks/>
          </p:cNvCxnSpPr>
          <p:nvPr/>
        </p:nvCxnSpPr>
        <p:spPr>
          <a:xfrm flipV="1">
            <a:off x="2041896" y="1245571"/>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F550E59F-DFD4-4987-B253-400ABB28A900}"/>
              </a:ext>
            </a:extLst>
          </p:cNvPr>
          <p:cNvSpPr txBox="1"/>
          <p:nvPr/>
        </p:nvSpPr>
        <p:spPr>
          <a:xfrm>
            <a:off x="327561" y="1097002"/>
            <a:ext cx="2075939" cy="830997"/>
          </a:xfrm>
          <a:prstGeom prst="rect">
            <a:avLst/>
          </a:prstGeom>
          <a:noFill/>
        </p:spPr>
        <p:txBody>
          <a:bodyPr wrap="square" rtlCol="0">
            <a:spAutoFit/>
          </a:bodyPr>
          <a:lstStyle/>
          <a:p>
            <a:r>
              <a:rPr lang="en-US" sz="2400" dirty="0"/>
              <a:t>Threshold = </a:t>
            </a:r>
          </a:p>
          <a:p>
            <a:r>
              <a:rPr lang="en-US" sz="2400" dirty="0"/>
              <a:t>Step size = 1</a:t>
            </a:r>
          </a:p>
        </p:txBody>
      </p:sp>
      <p:sp>
        <p:nvSpPr>
          <p:cNvPr id="48" name="Title 1">
            <a:extLst>
              <a:ext uri="{FF2B5EF4-FFF2-40B4-BE49-F238E27FC236}">
                <a16:creationId xmlns:a16="http://schemas.microsoft.com/office/drawing/2014/main" id="{59FEC4E2-A71F-497D-9CF0-FC412DF765EC}"/>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 </a:t>
            </a:r>
            <a:r>
              <a:rPr lang="en-US" sz="3700" dirty="0"/>
              <a:t>(example)</a:t>
            </a:r>
          </a:p>
        </p:txBody>
      </p:sp>
      <p:cxnSp>
        <p:nvCxnSpPr>
          <p:cNvPr id="17" name="Straight Arrow Connector 16">
            <a:extLst>
              <a:ext uri="{FF2B5EF4-FFF2-40B4-BE49-F238E27FC236}">
                <a16:creationId xmlns:a16="http://schemas.microsoft.com/office/drawing/2014/main" id="{DA3EE418-3952-4446-A7CB-CC6199A04165}"/>
              </a:ext>
            </a:extLst>
          </p:cNvPr>
          <p:cNvCxnSpPr>
            <a:cxnSpLocks/>
          </p:cNvCxnSpPr>
          <p:nvPr/>
        </p:nvCxnSpPr>
        <p:spPr>
          <a:xfrm>
            <a:off x="5684718" y="2404674"/>
            <a:ext cx="1813560" cy="131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7692F76-7F1D-44DF-874B-6768FC0CA7F9}"/>
              </a:ext>
            </a:extLst>
          </p:cNvPr>
          <p:cNvCxnSpPr>
            <a:cxnSpLocks/>
          </p:cNvCxnSpPr>
          <p:nvPr/>
        </p:nvCxnSpPr>
        <p:spPr>
          <a:xfrm>
            <a:off x="5684717" y="2404674"/>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8147043-68B9-4DB4-ACC2-3DB49FEC1C10}"/>
              </a:ext>
            </a:extLst>
          </p:cNvPr>
          <p:cNvCxnSpPr>
            <a:cxnSpLocks/>
          </p:cNvCxnSpPr>
          <p:nvPr/>
        </p:nvCxnSpPr>
        <p:spPr>
          <a:xfrm flipV="1">
            <a:off x="5684718" y="1931010"/>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36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250"/>
                                        <p:tgtEl>
                                          <p:spTgt spid="22"/>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250"/>
                                        <p:tgtEl>
                                          <p:spTgt spid="17"/>
                                        </p:tgtEl>
                                      </p:cBhvr>
                                    </p:animEffect>
                                  </p:childTnLst>
                                </p:cTn>
                              </p:par>
                              <p:par>
                                <p:cTn id="16" presetID="22" presetClass="entr" presetSubtype="8"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250"/>
                                        <p:tgtEl>
                                          <p:spTgt spid="20"/>
                                        </p:tgtEl>
                                      </p:cBhvr>
                                    </p:animEffect>
                                  </p:childTnLst>
                                </p:cTn>
                              </p:par>
                            </p:childTnLst>
                          </p:cTn>
                        </p:par>
                        <p:par>
                          <p:cTn id="19" fill="hold">
                            <p:stCondLst>
                              <p:cond delay="250"/>
                            </p:stCondLst>
                            <p:childTnLst>
                              <p:par>
                                <p:cTn id="20" presetID="22" presetClass="entr" presetSubtype="8" fill="hold" nodeType="afterEffect">
                                  <p:stCondLst>
                                    <p:cond delay="25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82147" y="5630852"/>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E5D5D8E-490F-4818-B8C4-5377153F3BB3}"/>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7" name="Straight Arrow Connector 46">
            <a:extLst>
              <a:ext uri="{FF2B5EF4-FFF2-40B4-BE49-F238E27FC236}">
                <a16:creationId xmlns:a16="http://schemas.microsoft.com/office/drawing/2014/main" id="{C8A80413-5CAF-4DD6-A4A1-7A31B274EB38}"/>
              </a:ext>
            </a:extLst>
          </p:cNvPr>
          <p:cNvCxnSpPr>
            <a:cxnSpLocks/>
          </p:cNvCxnSpPr>
          <p:nvPr/>
        </p:nvCxnSpPr>
        <p:spPr>
          <a:xfrm flipV="1">
            <a:off x="8980913" y="4627846"/>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87C377-3DB8-4618-AADB-698135E919C9}"/>
              </a:ext>
            </a:extLst>
          </p:cNvPr>
          <p:cNvCxnSpPr>
            <a:cxnSpLocks/>
          </p:cNvCxnSpPr>
          <p:nvPr/>
        </p:nvCxnSpPr>
        <p:spPr>
          <a:xfrm flipV="1">
            <a:off x="7637023" y="2566118"/>
            <a:ext cx="1846597" cy="21377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64760AA6-8F51-4381-980D-1E2C12E3E255}"/>
              </a:ext>
            </a:extLst>
          </p:cNvPr>
          <p:cNvCxnSpPr>
            <a:cxnSpLocks/>
          </p:cNvCxnSpPr>
          <p:nvPr/>
        </p:nvCxnSpPr>
        <p:spPr>
          <a:xfrm flipV="1">
            <a:off x="2041896" y="1245572"/>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2" name="TextBox 61">
            <a:extLst>
              <a:ext uri="{FF2B5EF4-FFF2-40B4-BE49-F238E27FC236}">
                <a16:creationId xmlns:a16="http://schemas.microsoft.com/office/drawing/2014/main" id="{538EEF65-02FF-4E55-9BBB-4F19E772B822}"/>
              </a:ext>
            </a:extLst>
          </p:cNvPr>
          <p:cNvSpPr txBox="1"/>
          <p:nvPr/>
        </p:nvSpPr>
        <p:spPr>
          <a:xfrm>
            <a:off x="327561" y="1097002"/>
            <a:ext cx="2075939" cy="830997"/>
          </a:xfrm>
          <a:prstGeom prst="rect">
            <a:avLst/>
          </a:prstGeom>
          <a:noFill/>
        </p:spPr>
        <p:txBody>
          <a:bodyPr wrap="square" rtlCol="0">
            <a:spAutoFit/>
          </a:bodyPr>
          <a:lstStyle/>
          <a:p>
            <a:r>
              <a:rPr lang="en-US" sz="2400" dirty="0"/>
              <a:t>Threshold = </a:t>
            </a:r>
          </a:p>
          <a:p>
            <a:r>
              <a:rPr lang="en-US" sz="2400" dirty="0"/>
              <a:t>Step size = 1</a:t>
            </a:r>
          </a:p>
        </p:txBody>
      </p:sp>
      <p:sp>
        <p:nvSpPr>
          <p:cNvPr id="65" name="Title 1">
            <a:extLst>
              <a:ext uri="{FF2B5EF4-FFF2-40B4-BE49-F238E27FC236}">
                <a16:creationId xmlns:a16="http://schemas.microsoft.com/office/drawing/2014/main" id="{B16E8C92-4B2A-4BD8-922F-EDBDDE8DD904}"/>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 </a:t>
            </a:r>
            <a:r>
              <a:rPr lang="en-US" sz="3700" dirty="0"/>
              <a:t>(example)</a:t>
            </a:r>
          </a:p>
        </p:txBody>
      </p:sp>
      <p:cxnSp>
        <p:nvCxnSpPr>
          <p:cNvPr id="19" name="Straight Arrow Connector 18">
            <a:extLst>
              <a:ext uri="{FF2B5EF4-FFF2-40B4-BE49-F238E27FC236}">
                <a16:creationId xmlns:a16="http://schemas.microsoft.com/office/drawing/2014/main" id="{A1A36E79-5E3B-44B5-8EF4-A19B8943EB32}"/>
              </a:ext>
            </a:extLst>
          </p:cNvPr>
          <p:cNvCxnSpPr>
            <a:cxnSpLocks/>
          </p:cNvCxnSpPr>
          <p:nvPr/>
        </p:nvCxnSpPr>
        <p:spPr>
          <a:xfrm flipV="1">
            <a:off x="7627786" y="1787292"/>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5C5757-FD15-4D79-8B6B-8E78C4029D28}"/>
              </a:ext>
            </a:extLst>
          </p:cNvPr>
          <p:cNvCxnSpPr>
            <a:cxnSpLocks/>
          </p:cNvCxnSpPr>
          <p:nvPr/>
        </p:nvCxnSpPr>
        <p:spPr>
          <a:xfrm flipV="1">
            <a:off x="7627786" y="2306224"/>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B977A0-5772-4965-BB92-55F39EDAAFDF}"/>
              </a:ext>
            </a:extLst>
          </p:cNvPr>
          <p:cNvCxnSpPr>
            <a:cxnSpLocks/>
          </p:cNvCxnSpPr>
          <p:nvPr/>
        </p:nvCxnSpPr>
        <p:spPr>
          <a:xfrm>
            <a:off x="7637023" y="2779888"/>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53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25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250"/>
                                        <p:tgtEl>
                                          <p:spTgt spid="19"/>
                                        </p:tgtEl>
                                      </p:cBhvr>
                                    </p:animEffect>
                                  </p:childTnLst>
                                </p:cTn>
                              </p:par>
                              <p:par>
                                <p:cTn id="13" presetID="22" presetClass="entr" presetSubtype="8"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250"/>
                                        <p:tgtEl>
                                          <p:spTgt spid="20"/>
                                        </p:tgtEl>
                                      </p:cBhvr>
                                    </p:animEffect>
                                  </p:childTnLst>
                                </p:cTn>
                              </p:par>
                              <p:par>
                                <p:cTn id="16" presetID="22" presetClass="entr" presetSubtype="8"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250"/>
                                        <p:tgtEl>
                                          <p:spTgt spid="21"/>
                                        </p:tgtEl>
                                      </p:cBhvr>
                                    </p:animEffect>
                                  </p:childTnLst>
                                </p:cTn>
                              </p:par>
                            </p:childTnLst>
                          </p:cTn>
                        </p:par>
                        <p:par>
                          <p:cTn id="19" fill="hold">
                            <p:stCondLst>
                              <p:cond delay="250"/>
                            </p:stCondLst>
                            <p:childTnLst>
                              <p:par>
                                <p:cTn id="20" presetID="22" presetClass="entr" presetSubtype="8" fill="hold" nodeType="afterEffect">
                                  <p:stCondLst>
                                    <p:cond delay="25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82147" y="5630852"/>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E5D5D8E-490F-4818-B8C4-5377153F3BB3}"/>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7" name="Straight Arrow Connector 46">
            <a:extLst>
              <a:ext uri="{FF2B5EF4-FFF2-40B4-BE49-F238E27FC236}">
                <a16:creationId xmlns:a16="http://schemas.microsoft.com/office/drawing/2014/main" id="{C8A80413-5CAF-4DD6-A4A1-7A31B274EB38}"/>
              </a:ext>
            </a:extLst>
          </p:cNvPr>
          <p:cNvCxnSpPr>
            <a:cxnSpLocks/>
          </p:cNvCxnSpPr>
          <p:nvPr/>
        </p:nvCxnSpPr>
        <p:spPr>
          <a:xfrm flipV="1">
            <a:off x="8980913" y="4627846"/>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7E5F636-A3E9-4CB4-B4C2-10E1508A36C8}"/>
              </a:ext>
            </a:extLst>
          </p:cNvPr>
          <p:cNvCxnSpPr>
            <a:cxnSpLocks/>
          </p:cNvCxnSpPr>
          <p:nvPr/>
        </p:nvCxnSpPr>
        <p:spPr>
          <a:xfrm>
            <a:off x="10722627" y="4627846"/>
            <a:ext cx="209549" cy="1890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F5F9C90-CE60-4559-A865-84D29BBDFAC3}"/>
              </a:ext>
            </a:extLst>
          </p:cNvPr>
          <p:cNvSpPr txBox="1"/>
          <p:nvPr/>
        </p:nvSpPr>
        <p:spPr>
          <a:xfrm>
            <a:off x="327561" y="1097002"/>
            <a:ext cx="2075939" cy="830997"/>
          </a:xfrm>
          <a:prstGeom prst="rect">
            <a:avLst/>
          </a:prstGeom>
          <a:noFill/>
        </p:spPr>
        <p:txBody>
          <a:bodyPr wrap="square" rtlCol="0">
            <a:spAutoFit/>
          </a:bodyPr>
          <a:lstStyle/>
          <a:p>
            <a:r>
              <a:rPr lang="en-US" sz="2400" dirty="0"/>
              <a:t>Threshold = </a:t>
            </a:r>
          </a:p>
          <a:p>
            <a:r>
              <a:rPr lang="en-US" sz="2400" dirty="0"/>
              <a:t>Step size = 1</a:t>
            </a:r>
          </a:p>
        </p:txBody>
      </p:sp>
      <p:cxnSp>
        <p:nvCxnSpPr>
          <p:cNvPr id="25" name="Straight Arrow Connector 24">
            <a:extLst>
              <a:ext uri="{FF2B5EF4-FFF2-40B4-BE49-F238E27FC236}">
                <a16:creationId xmlns:a16="http://schemas.microsoft.com/office/drawing/2014/main" id="{3103C42E-4D6B-4583-96BA-58E36DFAC7FD}"/>
              </a:ext>
            </a:extLst>
          </p:cNvPr>
          <p:cNvCxnSpPr>
            <a:cxnSpLocks/>
          </p:cNvCxnSpPr>
          <p:nvPr/>
        </p:nvCxnSpPr>
        <p:spPr>
          <a:xfrm flipV="1">
            <a:off x="2041896" y="1245572"/>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AC93004F-721B-49B1-949E-691DA2EE2B21}"/>
              </a:ext>
            </a:extLst>
          </p:cNvPr>
          <p:cNvCxnSpPr>
            <a:cxnSpLocks/>
          </p:cNvCxnSpPr>
          <p:nvPr/>
        </p:nvCxnSpPr>
        <p:spPr>
          <a:xfrm>
            <a:off x="8771364" y="2047813"/>
            <a:ext cx="1240854" cy="34252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3" name="Title 1">
            <a:extLst>
              <a:ext uri="{FF2B5EF4-FFF2-40B4-BE49-F238E27FC236}">
                <a16:creationId xmlns:a16="http://schemas.microsoft.com/office/drawing/2014/main" id="{DEF43198-0A46-45A9-B0E8-138A38F90AF4}"/>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 </a:t>
            </a:r>
            <a:r>
              <a:rPr lang="en-US" sz="3700" dirty="0"/>
              <a:t>(example)</a:t>
            </a:r>
          </a:p>
        </p:txBody>
      </p:sp>
      <p:cxnSp>
        <p:nvCxnSpPr>
          <p:cNvPr id="24" name="Straight Arrow Connector 23">
            <a:extLst>
              <a:ext uri="{FF2B5EF4-FFF2-40B4-BE49-F238E27FC236}">
                <a16:creationId xmlns:a16="http://schemas.microsoft.com/office/drawing/2014/main" id="{C951BB3E-5DA7-4EBA-AF09-249BDAE62543}"/>
              </a:ext>
            </a:extLst>
          </p:cNvPr>
          <p:cNvCxnSpPr>
            <a:cxnSpLocks/>
          </p:cNvCxnSpPr>
          <p:nvPr/>
        </p:nvCxnSpPr>
        <p:spPr>
          <a:xfrm>
            <a:off x="8771364" y="2046282"/>
            <a:ext cx="209549" cy="1890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0CF1BC-1949-4778-AAF6-0DEDC3476495}"/>
              </a:ext>
            </a:extLst>
          </p:cNvPr>
          <p:cNvCxnSpPr>
            <a:cxnSpLocks/>
          </p:cNvCxnSpPr>
          <p:nvPr/>
        </p:nvCxnSpPr>
        <p:spPr>
          <a:xfrm flipV="1">
            <a:off x="8771364" y="1053686"/>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E8BAE9C-281F-4AFE-8513-A4679CA14E8D}"/>
              </a:ext>
            </a:extLst>
          </p:cNvPr>
          <p:cNvCxnSpPr>
            <a:cxnSpLocks/>
          </p:cNvCxnSpPr>
          <p:nvPr/>
        </p:nvCxnSpPr>
        <p:spPr>
          <a:xfrm flipV="1">
            <a:off x="8771364" y="1583028"/>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32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25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250"/>
                                        <p:tgtEl>
                                          <p:spTgt spid="24"/>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250"/>
                                        <p:tgtEl>
                                          <p:spTgt spid="35"/>
                                        </p:tgtEl>
                                      </p:cBhvr>
                                    </p:animEffect>
                                  </p:childTnLst>
                                </p:cTn>
                              </p:par>
                              <p:par>
                                <p:cTn id="16" presetID="22" presetClass="entr" presetSubtype="8"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50"/>
                                        <p:tgtEl>
                                          <p:spTgt spid="34"/>
                                        </p:tgtEl>
                                      </p:cBhvr>
                                    </p:animEffect>
                                  </p:childTnLst>
                                </p:cTn>
                              </p:par>
                            </p:childTnLst>
                          </p:cTn>
                        </p:par>
                        <p:par>
                          <p:cTn id="19" fill="hold">
                            <p:stCondLst>
                              <p:cond delay="250"/>
                            </p:stCondLst>
                            <p:childTnLst>
                              <p:par>
                                <p:cTn id="20" presetID="22" presetClass="entr" presetSubtype="8" fill="hold" nodeType="afterEffect">
                                  <p:stCondLst>
                                    <p:cond delay="25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82147" y="5630852"/>
            <a:ext cx="2098766"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E5D5D8E-490F-4818-B8C4-5377153F3BB3}"/>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7" name="Straight Arrow Connector 46">
            <a:extLst>
              <a:ext uri="{FF2B5EF4-FFF2-40B4-BE49-F238E27FC236}">
                <a16:creationId xmlns:a16="http://schemas.microsoft.com/office/drawing/2014/main" id="{C8A80413-5CAF-4DD6-A4A1-7A31B274EB38}"/>
              </a:ext>
            </a:extLst>
          </p:cNvPr>
          <p:cNvCxnSpPr>
            <a:cxnSpLocks/>
          </p:cNvCxnSpPr>
          <p:nvPr/>
        </p:nvCxnSpPr>
        <p:spPr>
          <a:xfrm flipV="1">
            <a:off x="8980913" y="4627846"/>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7E5F636-A3E9-4CB4-B4C2-10E1508A36C8}"/>
              </a:ext>
            </a:extLst>
          </p:cNvPr>
          <p:cNvCxnSpPr>
            <a:cxnSpLocks/>
          </p:cNvCxnSpPr>
          <p:nvPr/>
        </p:nvCxnSpPr>
        <p:spPr>
          <a:xfrm>
            <a:off x="10722627" y="4627846"/>
            <a:ext cx="209549" cy="1890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9E80157-B638-42D7-9674-74D311CE0156}"/>
              </a:ext>
            </a:extLst>
          </p:cNvPr>
          <p:cNvCxnSpPr>
            <a:cxnSpLocks/>
          </p:cNvCxnSpPr>
          <p:nvPr/>
        </p:nvCxnSpPr>
        <p:spPr>
          <a:xfrm flipH="1" flipV="1">
            <a:off x="9425050" y="4995932"/>
            <a:ext cx="1507127" cy="15219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F5F9C90-CE60-4559-A865-84D29BBDFAC3}"/>
              </a:ext>
            </a:extLst>
          </p:cNvPr>
          <p:cNvSpPr txBox="1"/>
          <p:nvPr/>
        </p:nvSpPr>
        <p:spPr>
          <a:xfrm>
            <a:off x="327561" y="1097002"/>
            <a:ext cx="2075939" cy="830997"/>
          </a:xfrm>
          <a:prstGeom prst="rect">
            <a:avLst/>
          </a:prstGeom>
          <a:noFill/>
        </p:spPr>
        <p:txBody>
          <a:bodyPr wrap="square" rtlCol="0">
            <a:spAutoFit/>
          </a:bodyPr>
          <a:lstStyle/>
          <a:p>
            <a:r>
              <a:rPr lang="en-US" sz="2400" dirty="0"/>
              <a:t>Threshold = </a:t>
            </a:r>
          </a:p>
          <a:p>
            <a:r>
              <a:rPr lang="en-US" sz="2400" dirty="0"/>
              <a:t>Step size = 1</a:t>
            </a:r>
          </a:p>
        </p:txBody>
      </p:sp>
      <p:cxnSp>
        <p:nvCxnSpPr>
          <p:cNvPr id="25" name="Straight Arrow Connector 24">
            <a:extLst>
              <a:ext uri="{FF2B5EF4-FFF2-40B4-BE49-F238E27FC236}">
                <a16:creationId xmlns:a16="http://schemas.microsoft.com/office/drawing/2014/main" id="{3103C42E-4D6B-4583-96BA-58E36DFAC7FD}"/>
              </a:ext>
            </a:extLst>
          </p:cNvPr>
          <p:cNvCxnSpPr>
            <a:cxnSpLocks/>
          </p:cNvCxnSpPr>
          <p:nvPr/>
        </p:nvCxnSpPr>
        <p:spPr>
          <a:xfrm flipV="1">
            <a:off x="2041896" y="1245572"/>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AC93004F-721B-49B1-949E-691DA2EE2B21}"/>
              </a:ext>
            </a:extLst>
          </p:cNvPr>
          <p:cNvCxnSpPr>
            <a:cxnSpLocks/>
          </p:cNvCxnSpPr>
          <p:nvPr/>
        </p:nvCxnSpPr>
        <p:spPr>
          <a:xfrm>
            <a:off x="8835966" y="2515810"/>
            <a:ext cx="104774" cy="868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3" name="Title 1">
            <a:extLst>
              <a:ext uri="{FF2B5EF4-FFF2-40B4-BE49-F238E27FC236}">
                <a16:creationId xmlns:a16="http://schemas.microsoft.com/office/drawing/2014/main" id="{DEF43198-0A46-45A9-B0E8-138A38F90AF4}"/>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 </a:t>
            </a:r>
            <a:r>
              <a:rPr lang="en-US" sz="3700" dirty="0"/>
              <a:t>(example)</a:t>
            </a:r>
          </a:p>
        </p:txBody>
      </p:sp>
      <p:cxnSp>
        <p:nvCxnSpPr>
          <p:cNvPr id="24" name="Straight Arrow Connector 23">
            <a:extLst>
              <a:ext uri="{FF2B5EF4-FFF2-40B4-BE49-F238E27FC236}">
                <a16:creationId xmlns:a16="http://schemas.microsoft.com/office/drawing/2014/main" id="{36DFA3E9-452E-4ADD-A792-24511EB5B972}"/>
              </a:ext>
            </a:extLst>
          </p:cNvPr>
          <p:cNvCxnSpPr>
            <a:cxnSpLocks/>
          </p:cNvCxnSpPr>
          <p:nvPr/>
        </p:nvCxnSpPr>
        <p:spPr>
          <a:xfrm flipH="1" flipV="1">
            <a:off x="7404100" y="1095881"/>
            <a:ext cx="1431867" cy="14157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978CB26-B710-4592-8FF4-3783B2CB708E}"/>
              </a:ext>
            </a:extLst>
          </p:cNvPr>
          <p:cNvCxnSpPr>
            <a:cxnSpLocks/>
          </p:cNvCxnSpPr>
          <p:nvPr/>
        </p:nvCxnSpPr>
        <p:spPr>
          <a:xfrm>
            <a:off x="8835966" y="2513949"/>
            <a:ext cx="209549" cy="1890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AE5D9E6-708B-4657-B405-2EFD000B4DF8}"/>
              </a:ext>
            </a:extLst>
          </p:cNvPr>
          <p:cNvCxnSpPr>
            <a:cxnSpLocks/>
          </p:cNvCxnSpPr>
          <p:nvPr/>
        </p:nvCxnSpPr>
        <p:spPr>
          <a:xfrm flipV="1">
            <a:off x="8835966" y="1508495"/>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90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right)">
                                      <p:cBhvr>
                                        <p:cTn id="7" dur="25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250"/>
                                        <p:tgtEl>
                                          <p:spTgt spid="24"/>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250"/>
                                        <p:tgtEl>
                                          <p:spTgt spid="35"/>
                                        </p:tgtEl>
                                      </p:cBhvr>
                                    </p:animEffect>
                                  </p:childTnLst>
                                </p:cTn>
                              </p:par>
                              <p:par>
                                <p:cTn id="16" presetID="22" presetClass="entr" presetSubtype="1"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up)">
                                      <p:cBhvr>
                                        <p:cTn id="18" dur="250"/>
                                        <p:tgtEl>
                                          <p:spTgt spid="34"/>
                                        </p:tgtEl>
                                      </p:cBhvr>
                                    </p:animEffect>
                                  </p:childTnLst>
                                </p:cTn>
                              </p:par>
                            </p:childTnLst>
                          </p:cTn>
                        </p:par>
                        <p:par>
                          <p:cTn id="19" fill="hold">
                            <p:stCondLst>
                              <p:cond delay="250"/>
                            </p:stCondLst>
                            <p:childTnLst>
                              <p:par>
                                <p:cTn id="20" presetID="22" presetClass="entr" presetSubtype="8" fill="hold" nodeType="afterEffect">
                                  <p:stCondLst>
                                    <p:cond delay="25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82147" y="5630852"/>
            <a:ext cx="2098766"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E5D5D8E-490F-4818-B8C4-5377153F3BB3}"/>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7" name="Straight Arrow Connector 46">
            <a:extLst>
              <a:ext uri="{FF2B5EF4-FFF2-40B4-BE49-F238E27FC236}">
                <a16:creationId xmlns:a16="http://schemas.microsoft.com/office/drawing/2014/main" id="{C8A80413-5CAF-4DD6-A4A1-7A31B274EB38}"/>
              </a:ext>
            </a:extLst>
          </p:cNvPr>
          <p:cNvCxnSpPr>
            <a:cxnSpLocks/>
          </p:cNvCxnSpPr>
          <p:nvPr/>
        </p:nvCxnSpPr>
        <p:spPr>
          <a:xfrm flipV="1">
            <a:off x="8980913" y="4627846"/>
            <a:ext cx="1741714" cy="9925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7E5F636-A3E9-4CB4-B4C2-10E1508A36C8}"/>
              </a:ext>
            </a:extLst>
          </p:cNvPr>
          <p:cNvCxnSpPr>
            <a:cxnSpLocks/>
          </p:cNvCxnSpPr>
          <p:nvPr/>
        </p:nvCxnSpPr>
        <p:spPr>
          <a:xfrm>
            <a:off x="10722627" y="4627846"/>
            <a:ext cx="209549" cy="1890057"/>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9E80157-B638-42D7-9674-74D311CE0156}"/>
              </a:ext>
            </a:extLst>
          </p:cNvPr>
          <p:cNvCxnSpPr>
            <a:cxnSpLocks/>
          </p:cNvCxnSpPr>
          <p:nvPr/>
        </p:nvCxnSpPr>
        <p:spPr>
          <a:xfrm flipH="1" flipV="1">
            <a:off x="9425050" y="4995932"/>
            <a:ext cx="1507127" cy="1521972"/>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F5F9C90-CE60-4559-A865-84D29BBDFAC3}"/>
              </a:ext>
            </a:extLst>
          </p:cNvPr>
          <p:cNvSpPr txBox="1"/>
          <p:nvPr/>
        </p:nvSpPr>
        <p:spPr>
          <a:xfrm>
            <a:off x="327561" y="1097002"/>
            <a:ext cx="3339275" cy="830997"/>
          </a:xfrm>
          <a:prstGeom prst="rect">
            <a:avLst/>
          </a:prstGeom>
          <a:noFill/>
        </p:spPr>
        <p:txBody>
          <a:bodyPr wrap="square" rtlCol="0">
            <a:spAutoFit/>
          </a:bodyPr>
          <a:lstStyle/>
          <a:p>
            <a:r>
              <a:rPr lang="en-US" sz="2400" dirty="0"/>
              <a:t>Threshold = </a:t>
            </a:r>
          </a:p>
          <a:p>
            <a:r>
              <a:rPr lang="en-US" sz="2400" dirty="0"/>
              <a:t>Step size = 0.5</a:t>
            </a:r>
          </a:p>
        </p:txBody>
      </p:sp>
      <p:cxnSp>
        <p:nvCxnSpPr>
          <p:cNvPr id="25" name="Straight Arrow Connector 24">
            <a:extLst>
              <a:ext uri="{FF2B5EF4-FFF2-40B4-BE49-F238E27FC236}">
                <a16:creationId xmlns:a16="http://schemas.microsoft.com/office/drawing/2014/main" id="{3103C42E-4D6B-4583-96BA-58E36DFAC7FD}"/>
              </a:ext>
            </a:extLst>
          </p:cNvPr>
          <p:cNvCxnSpPr>
            <a:cxnSpLocks/>
          </p:cNvCxnSpPr>
          <p:nvPr/>
        </p:nvCxnSpPr>
        <p:spPr>
          <a:xfrm flipV="1">
            <a:off x="2041896" y="1245572"/>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4188965B-F22D-44CA-8545-37F20380B371}"/>
              </a:ext>
            </a:extLst>
          </p:cNvPr>
          <p:cNvCxnSpPr>
            <a:cxnSpLocks/>
          </p:cNvCxnSpPr>
          <p:nvPr/>
        </p:nvCxnSpPr>
        <p:spPr>
          <a:xfrm>
            <a:off x="9415490" y="4994398"/>
            <a:ext cx="1171955" cy="2169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C763665-25DB-4B75-BBA4-961483622C3C}"/>
              </a:ext>
            </a:extLst>
          </p:cNvPr>
          <p:cNvCxnSpPr>
            <a:cxnSpLocks/>
          </p:cNvCxnSpPr>
          <p:nvPr/>
        </p:nvCxnSpPr>
        <p:spPr>
          <a:xfrm flipV="1">
            <a:off x="8980914" y="2520611"/>
            <a:ext cx="236986" cy="9252"/>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9" name="Title 1">
            <a:extLst>
              <a:ext uri="{FF2B5EF4-FFF2-40B4-BE49-F238E27FC236}">
                <a16:creationId xmlns:a16="http://schemas.microsoft.com/office/drawing/2014/main" id="{792767D5-0A7A-4548-8D45-7F43D7AB0D0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 </a:t>
            </a:r>
            <a:r>
              <a:rPr lang="en-US" sz="3700" dirty="0"/>
              <a:t>(example)</a:t>
            </a:r>
          </a:p>
        </p:txBody>
      </p:sp>
      <p:cxnSp>
        <p:nvCxnSpPr>
          <p:cNvPr id="29" name="Straight Arrow Connector 28">
            <a:extLst>
              <a:ext uri="{FF2B5EF4-FFF2-40B4-BE49-F238E27FC236}">
                <a16:creationId xmlns:a16="http://schemas.microsoft.com/office/drawing/2014/main" id="{5641504A-46DA-40AF-A028-7CD7D9052BC0}"/>
              </a:ext>
            </a:extLst>
          </p:cNvPr>
          <p:cNvCxnSpPr>
            <a:cxnSpLocks/>
          </p:cNvCxnSpPr>
          <p:nvPr/>
        </p:nvCxnSpPr>
        <p:spPr>
          <a:xfrm flipH="1">
            <a:off x="9823688" y="5211363"/>
            <a:ext cx="756230" cy="8129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8CA6A9-07FE-4514-B4F0-85C1C18DE939}"/>
              </a:ext>
            </a:extLst>
          </p:cNvPr>
          <p:cNvCxnSpPr>
            <a:cxnSpLocks/>
          </p:cNvCxnSpPr>
          <p:nvPr/>
        </p:nvCxnSpPr>
        <p:spPr>
          <a:xfrm flipV="1">
            <a:off x="9822809" y="5081505"/>
            <a:ext cx="473975" cy="942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25C0D3-3F06-4ECB-B9C8-63ED907855F3}"/>
              </a:ext>
            </a:extLst>
          </p:cNvPr>
          <p:cNvCxnSpPr>
            <a:cxnSpLocks/>
          </p:cNvCxnSpPr>
          <p:nvPr/>
        </p:nvCxnSpPr>
        <p:spPr>
          <a:xfrm>
            <a:off x="8980913" y="2540272"/>
            <a:ext cx="1171955" cy="2169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C091069-626F-4F76-A6C0-AA2BEB004361}"/>
              </a:ext>
            </a:extLst>
          </p:cNvPr>
          <p:cNvCxnSpPr>
            <a:cxnSpLocks/>
          </p:cNvCxnSpPr>
          <p:nvPr/>
        </p:nvCxnSpPr>
        <p:spPr>
          <a:xfrm flipH="1">
            <a:off x="8224683" y="2540272"/>
            <a:ext cx="756230" cy="8129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EF27BC-464D-476F-B393-70DD0B8B8C07}"/>
              </a:ext>
            </a:extLst>
          </p:cNvPr>
          <p:cNvCxnSpPr>
            <a:cxnSpLocks/>
          </p:cNvCxnSpPr>
          <p:nvPr/>
        </p:nvCxnSpPr>
        <p:spPr>
          <a:xfrm flipV="1">
            <a:off x="8980913" y="1597493"/>
            <a:ext cx="473975" cy="9427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64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50"/>
                                        <p:tgtEl>
                                          <p:spTgt spid="28"/>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250"/>
                                        <p:tgtEl>
                                          <p:spTgt spid="29"/>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25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up)">
                                      <p:cBhvr>
                                        <p:cTn id="20" dur="250"/>
                                        <p:tgtEl>
                                          <p:spTgt spid="41"/>
                                        </p:tgtEl>
                                      </p:cBhvr>
                                    </p:animEffect>
                                  </p:childTnLst>
                                </p:cTn>
                              </p:par>
                              <p:par>
                                <p:cTn id="21" presetID="22" presetClass="entr" presetSubtype="4"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250"/>
                                        <p:tgtEl>
                                          <p:spTgt spid="42"/>
                                        </p:tgtEl>
                                      </p:cBhvr>
                                    </p:animEffect>
                                  </p:childTnLst>
                                </p:cTn>
                              </p:par>
                              <p:par>
                                <p:cTn id="24" presetID="22" presetClass="entr" presetSubtype="8"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250"/>
                                        <p:tgtEl>
                                          <p:spTgt spid="40"/>
                                        </p:tgtEl>
                                      </p:cBhvr>
                                    </p:animEffect>
                                  </p:childTnLst>
                                </p:cTn>
                              </p:par>
                            </p:childTnLst>
                          </p:cTn>
                        </p:par>
                        <p:par>
                          <p:cTn id="27" fill="hold">
                            <p:stCondLst>
                              <p:cond delay="250"/>
                            </p:stCondLst>
                            <p:childTnLst>
                              <p:par>
                                <p:cTn id="28" presetID="22" presetClass="entr" presetSubtype="8" fill="hold" nodeType="afterEffect">
                                  <p:stCondLst>
                                    <p:cond delay="25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82147" y="5630852"/>
            <a:ext cx="2098766"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E5D5D8E-490F-4818-B8C4-5377153F3BB3}"/>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7" name="Straight Arrow Connector 46">
            <a:extLst>
              <a:ext uri="{FF2B5EF4-FFF2-40B4-BE49-F238E27FC236}">
                <a16:creationId xmlns:a16="http://schemas.microsoft.com/office/drawing/2014/main" id="{C8A80413-5CAF-4DD6-A4A1-7A31B274EB38}"/>
              </a:ext>
            </a:extLst>
          </p:cNvPr>
          <p:cNvCxnSpPr>
            <a:cxnSpLocks/>
          </p:cNvCxnSpPr>
          <p:nvPr/>
        </p:nvCxnSpPr>
        <p:spPr>
          <a:xfrm flipV="1">
            <a:off x="8980913" y="4627846"/>
            <a:ext cx="1741714" cy="9925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7E5F636-A3E9-4CB4-B4C2-10E1508A36C8}"/>
              </a:ext>
            </a:extLst>
          </p:cNvPr>
          <p:cNvCxnSpPr>
            <a:cxnSpLocks/>
          </p:cNvCxnSpPr>
          <p:nvPr/>
        </p:nvCxnSpPr>
        <p:spPr>
          <a:xfrm>
            <a:off x="10722627" y="4627846"/>
            <a:ext cx="209549" cy="1890057"/>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9E80157-B638-42D7-9674-74D311CE0156}"/>
              </a:ext>
            </a:extLst>
          </p:cNvPr>
          <p:cNvCxnSpPr>
            <a:cxnSpLocks/>
          </p:cNvCxnSpPr>
          <p:nvPr/>
        </p:nvCxnSpPr>
        <p:spPr>
          <a:xfrm flipH="1" flipV="1">
            <a:off x="9425050" y="4995932"/>
            <a:ext cx="1507127" cy="1521972"/>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F5F9C90-CE60-4559-A865-84D29BBDFAC3}"/>
              </a:ext>
            </a:extLst>
          </p:cNvPr>
          <p:cNvSpPr txBox="1"/>
          <p:nvPr/>
        </p:nvSpPr>
        <p:spPr>
          <a:xfrm>
            <a:off x="327561" y="1097002"/>
            <a:ext cx="3339275" cy="830997"/>
          </a:xfrm>
          <a:prstGeom prst="rect">
            <a:avLst/>
          </a:prstGeom>
          <a:noFill/>
        </p:spPr>
        <p:txBody>
          <a:bodyPr wrap="square" rtlCol="0">
            <a:spAutoFit/>
          </a:bodyPr>
          <a:lstStyle/>
          <a:p>
            <a:r>
              <a:rPr lang="en-US" sz="2400" dirty="0"/>
              <a:t>Threshold = </a:t>
            </a:r>
          </a:p>
          <a:p>
            <a:r>
              <a:rPr lang="en-US" sz="2400" dirty="0"/>
              <a:t>Step size = 0.3333</a:t>
            </a:r>
          </a:p>
        </p:txBody>
      </p:sp>
      <p:cxnSp>
        <p:nvCxnSpPr>
          <p:cNvPr id="25" name="Straight Arrow Connector 24">
            <a:extLst>
              <a:ext uri="{FF2B5EF4-FFF2-40B4-BE49-F238E27FC236}">
                <a16:creationId xmlns:a16="http://schemas.microsoft.com/office/drawing/2014/main" id="{3103C42E-4D6B-4583-96BA-58E36DFAC7FD}"/>
              </a:ext>
            </a:extLst>
          </p:cNvPr>
          <p:cNvCxnSpPr>
            <a:cxnSpLocks/>
          </p:cNvCxnSpPr>
          <p:nvPr/>
        </p:nvCxnSpPr>
        <p:spPr>
          <a:xfrm flipV="1">
            <a:off x="2041896" y="1245572"/>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4188965B-F22D-44CA-8545-37F20380B371}"/>
              </a:ext>
            </a:extLst>
          </p:cNvPr>
          <p:cNvCxnSpPr>
            <a:cxnSpLocks/>
          </p:cNvCxnSpPr>
          <p:nvPr/>
        </p:nvCxnSpPr>
        <p:spPr>
          <a:xfrm>
            <a:off x="9415490" y="4994398"/>
            <a:ext cx="1171955" cy="2169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C763665-25DB-4B75-BBA4-961483622C3C}"/>
              </a:ext>
            </a:extLst>
          </p:cNvPr>
          <p:cNvCxnSpPr>
            <a:cxnSpLocks/>
          </p:cNvCxnSpPr>
          <p:nvPr/>
        </p:nvCxnSpPr>
        <p:spPr>
          <a:xfrm>
            <a:off x="9497745" y="2659669"/>
            <a:ext cx="59723" cy="57881"/>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9" name="Title 1">
            <a:extLst>
              <a:ext uri="{FF2B5EF4-FFF2-40B4-BE49-F238E27FC236}">
                <a16:creationId xmlns:a16="http://schemas.microsoft.com/office/drawing/2014/main" id="{792767D5-0A7A-4548-8D45-7F43D7AB0D0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 </a:t>
            </a:r>
            <a:r>
              <a:rPr lang="en-US" sz="3700" dirty="0"/>
              <a:t>(example)</a:t>
            </a:r>
          </a:p>
        </p:txBody>
      </p:sp>
      <p:cxnSp>
        <p:nvCxnSpPr>
          <p:cNvPr id="29" name="Straight Arrow Connector 28">
            <a:extLst>
              <a:ext uri="{FF2B5EF4-FFF2-40B4-BE49-F238E27FC236}">
                <a16:creationId xmlns:a16="http://schemas.microsoft.com/office/drawing/2014/main" id="{5641504A-46DA-40AF-A028-7CD7D9052BC0}"/>
              </a:ext>
            </a:extLst>
          </p:cNvPr>
          <p:cNvCxnSpPr>
            <a:cxnSpLocks/>
          </p:cNvCxnSpPr>
          <p:nvPr/>
        </p:nvCxnSpPr>
        <p:spPr>
          <a:xfrm flipH="1">
            <a:off x="9823688" y="5211363"/>
            <a:ext cx="756230" cy="81291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8CA6A9-07FE-4514-B4F0-85C1C18DE939}"/>
              </a:ext>
            </a:extLst>
          </p:cNvPr>
          <p:cNvCxnSpPr>
            <a:cxnSpLocks/>
          </p:cNvCxnSpPr>
          <p:nvPr/>
        </p:nvCxnSpPr>
        <p:spPr>
          <a:xfrm flipV="1">
            <a:off x="9822809" y="5081505"/>
            <a:ext cx="473975" cy="942778"/>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63B7AD-5724-4838-965B-7747447DF2EF}"/>
              </a:ext>
            </a:extLst>
          </p:cNvPr>
          <p:cNvCxnSpPr>
            <a:cxnSpLocks/>
          </p:cNvCxnSpPr>
          <p:nvPr/>
        </p:nvCxnSpPr>
        <p:spPr>
          <a:xfrm>
            <a:off x="10294257" y="5081505"/>
            <a:ext cx="268851" cy="4713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24BAB3-27EA-4B71-9AF7-DA57B92B3429}"/>
              </a:ext>
            </a:extLst>
          </p:cNvPr>
          <p:cNvCxnSpPr>
            <a:cxnSpLocks/>
          </p:cNvCxnSpPr>
          <p:nvPr/>
        </p:nvCxnSpPr>
        <p:spPr>
          <a:xfrm flipH="1" flipV="1">
            <a:off x="10001467" y="5258937"/>
            <a:ext cx="563517" cy="2939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D1CCAB-8BFD-4B10-9955-2FA9AA81D078}"/>
              </a:ext>
            </a:extLst>
          </p:cNvPr>
          <p:cNvCxnSpPr>
            <a:cxnSpLocks/>
          </p:cNvCxnSpPr>
          <p:nvPr/>
        </p:nvCxnSpPr>
        <p:spPr>
          <a:xfrm>
            <a:off x="9993941" y="5258938"/>
            <a:ext cx="659290" cy="347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4B3D40-B140-417D-89F0-57ABE43F6A2B}"/>
              </a:ext>
            </a:extLst>
          </p:cNvPr>
          <p:cNvCxnSpPr>
            <a:cxnSpLocks/>
          </p:cNvCxnSpPr>
          <p:nvPr/>
        </p:nvCxnSpPr>
        <p:spPr>
          <a:xfrm>
            <a:off x="9493164" y="2665439"/>
            <a:ext cx="659290" cy="347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26698CE-39FE-47D1-806A-B8D0BCD5C8A7}"/>
              </a:ext>
            </a:extLst>
          </p:cNvPr>
          <p:cNvCxnSpPr>
            <a:cxnSpLocks/>
          </p:cNvCxnSpPr>
          <p:nvPr/>
        </p:nvCxnSpPr>
        <p:spPr>
          <a:xfrm flipH="1" flipV="1">
            <a:off x="8929985" y="2375682"/>
            <a:ext cx="563517" cy="2939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E65745-D1CC-4043-BD6B-38B47481A467}"/>
              </a:ext>
            </a:extLst>
          </p:cNvPr>
          <p:cNvCxnSpPr>
            <a:cxnSpLocks/>
          </p:cNvCxnSpPr>
          <p:nvPr/>
        </p:nvCxnSpPr>
        <p:spPr>
          <a:xfrm>
            <a:off x="9493164" y="2682809"/>
            <a:ext cx="268851" cy="4713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86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250"/>
                                        <p:tgtEl>
                                          <p:spTgt spid="24"/>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25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250"/>
                                        <p:tgtEl>
                                          <p:spTgt spid="33"/>
                                        </p:tgtEl>
                                      </p:cBhvr>
                                    </p:animEffect>
                                  </p:childTnLst>
                                </p:cTn>
                              </p:par>
                              <p:par>
                                <p:cTn id="21" presetID="22" presetClass="entr" presetSubtype="2"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right)">
                                      <p:cBhvr>
                                        <p:cTn id="23" dur="250"/>
                                        <p:tgtEl>
                                          <p:spTgt spid="32"/>
                                        </p:tgtEl>
                                      </p:cBhvr>
                                    </p:animEffect>
                                  </p:childTnLst>
                                </p:cTn>
                              </p:par>
                              <p:par>
                                <p:cTn id="24" presetID="22" presetClass="entr" presetSubtype="8"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250"/>
                                        <p:tgtEl>
                                          <p:spTgt spid="31"/>
                                        </p:tgtEl>
                                      </p:cBhvr>
                                    </p:animEffect>
                                  </p:childTnLst>
                                </p:cTn>
                              </p:par>
                            </p:childTnLst>
                          </p:cTn>
                        </p:par>
                        <p:par>
                          <p:cTn id="27" fill="hold">
                            <p:stCondLst>
                              <p:cond delay="250"/>
                            </p:stCondLst>
                            <p:childTnLst>
                              <p:par>
                                <p:cTn id="28" presetID="22" presetClass="entr" presetSubtype="8" fill="hold" nodeType="afterEffect">
                                  <p:stCondLst>
                                    <p:cond delay="25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429655" y="4327996"/>
            <a:ext cx="2242127" cy="75350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673729" y="4327996"/>
            <a:ext cx="1813560" cy="13183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4487290" y="5630852"/>
            <a:ext cx="2394857"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882147" y="5630852"/>
            <a:ext cx="2098766" cy="4736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E5D5D8E-490F-4818-B8C4-5377153F3BB3}"/>
              </a:ext>
            </a:extLst>
          </p:cNvPr>
          <p:cNvSpPr/>
          <p:nvPr/>
        </p:nvSpPr>
        <p:spPr>
          <a:xfrm>
            <a:off x="10295904" y="5293679"/>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7" name="Straight Arrow Connector 46">
            <a:extLst>
              <a:ext uri="{FF2B5EF4-FFF2-40B4-BE49-F238E27FC236}">
                <a16:creationId xmlns:a16="http://schemas.microsoft.com/office/drawing/2014/main" id="{C8A80413-5CAF-4DD6-A4A1-7A31B274EB38}"/>
              </a:ext>
            </a:extLst>
          </p:cNvPr>
          <p:cNvCxnSpPr>
            <a:cxnSpLocks/>
          </p:cNvCxnSpPr>
          <p:nvPr/>
        </p:nvCxnSpPr>
        <p:spPr>
          <a:xfrm flipV="1">
            <a:off x="8980913" y="4627846"/>
            <a:ext cx="1741714" cy="992596"/>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7E5F636-A3E9-4CB4-B4C2-10E1508A36C8}"/>
              </a:ext>
            </a:extLst>
          </p:cNvPr>
          <p:cNvCxnSpPr>
            <a:cxnSpLocks/>
          </p:cNvCxnSpPr>
          <p:nvPr/>
        </p:nvCxnSpPr>
        <p:spPr>
          <a:xfrm>
            <a:off x="10722627" y="4627846"/>
            <a:ext cx="209549" cy="1890057"/>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9E80157-B638-42D7-9674-74D311CE0156}"/>
              </a:ext>
            </a:extLst>
          </p:cNvPr>
          <p:cNvCxnSpPr>
            <a:cxnSpLocks/>
          </p:cNvCxnSpPr>
          <p:nvPr/>
        </p:nvCxnSpPr>
        <p:spPr>
          <a:xfrm flipH="1" flipV="1">
            <a:off x="9425050" y="4995932"/>
            <a:ext cx="1507127" cy="1521972"/>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F5F9C90-CE60-4559-A865-84D29BBDFAC3}"/>
              </a:ext>
            </a:extLst>
          </p:cNvPr>
          <p:cNvSpPr txBox="1"/>
          <p:nvPr/>
        </p:nvSpPr>
        <p:spPr>
          <a:xfrm>
            <a:off x="327561" y="1097002"/>
            <a:ext cx="3339275" cy="830997"/>
          </a:xfrm>
          <a:prstGeom prst="rect">
            <a:avLst/>
          </a:prstGeom>
          <a:noFill/>
        </p:spPr>
        <p:txBody>
          <a:bodyPr wrap="square" rtlCol="0">
            <a:spAutoFit/>
          </a:bodyPr>
          <a:lstStyle/>
          <a:p>
            <a:r>
              <a:rPr lang="en-US" sz="2400" dirty="0"/>
              <a:t>Threshold = </a:t>
            </a:r>
          </a:p>
          <a:p>
            <a:r>
              <a:rPr lang="en-US" sz="2400" dirty="0"/>
              <a:t>Step size = 0.1666</a:t>
            </a:r>
          </a:p>
        </p:txBody>
      </p:sp>
      <p:cxnSp>
        <p:nvCxnSpPr>
          <p:cNvPr id="25" name="Straight Arrow Connector 24">
            <a:extLst>
              <a:ext uri="{FF2B5EF4-FFF2-40B4-BE49-F238E27FC236}">
                <a16:creationId xmlns:a16="http://schemas.microsoft.com/office/drawing/2014/main" id="{3103C42E-4D6B-4583-96BA-58E36DFAC7FD}"/>
              </a:ext>
            </a:extLst>
          </p:cNvPr>
          <p:cNvCxnSpPr>
            <a:cxnSpLocks/>
          </p:cNvCxnSpPr>
          <p:nvPr/>
        </p:nvCxnSpPr>
        <p:spPr>
          <a:xfrm flipV="1">
            <a:off x="2041896" y="1245572"/>
            <a:ext cx="361604" cy="20621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4188965B-F22D-44CA-8545-37F20380B371}"/>
              </a:ext>
            </a:extLst>
          </p:cNvPr>
          <p:cNvCxnSpPr>
            <a:cxnSpLocks/>
          </p:cNvCxnSpPr>
          <p:nvPr/>
        </p:nvCxnSpPr>
        <p:spPr>
          <a:xfrm>
            <a:off x="9415490" y="4994398"/>
            <a:ext cx="1171955" cy="216964"/>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C763665-25DB-4B75-BBA4-961483622C3C}"/>
              </a:ext>
            </a:extLst>
          </p:cNvPr>
          <p:cNvCxnSpPr>
            <a:cxnSpLocks/>
          </p:cNvCxnSpPr>
          <p:nvPr/>
        </p:nvCxnSpPr>
        <p:spPr>
          <a:xfrm flipH="1">
            <a:off x="9457165" y="2679234"/>
            <a:ext cx="38033" cy="71539"/>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9" name="Title 1">
            <a:extLst>
              <a:ext uri="{FF2B5EF4-FFF2-40B4-BE49-F238E27FC236}">
                <a16:creationId xmlns:a16="http://schemas.microsoft.com/office/drawing/2014/main" id="{792767D5-0A7A-4548-8D45-7F43D7AB0D0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Approach </a:t>
            </a:r>
            <a:r>
              <a:rPr lang="en-US" sz="3700" dirty="0"/>
              <a:t>(example)</a:t>
            </a:r>
          </a:p>
        </p:txBody>
      </p:sp>
      <p:cxnSp>
        <p:nvCxnSpPr>
          <p:cNvPr id="29" name="Straight Arrow Connector 28">
            <a:extLst>
              <a:ext uri="{FF2B5EF4-FFF2-40B4-BE49-F238E27FC236}">
                <a16:creationId xmlns:a16="http://schemas.microsoft.com/office/drawing/2014/main" id="{5641504A-46DA-40AF-A028-7CD7D9052BC0}"/>
              </a:ext>
            </a:extLst>
          </p:cNvPr>
          <p:cNvCxnSpPr>
            <a:cxnSpLocks/>
          </p:cNvCxnSpPr>
          <p:nvPr/>
        </p:nvCxnSpPr>
        <p:spPr>
          <a:xfrm flipH="1">
            <a:off x="9823688" y="5211363"/>
            <a:ext cx="756230" cy="81291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8CA6A9-07FE-4514-B4F0-85C1C18DE939}"/>
              </a:ext>
            </a:extLst>
          </p:cNvPr>
          <p:cNvCxnSpPr>
            <a:cxnSpLocks/>
          </p:cNvCxnSpPr>
          <p:nvPr/>
        </p:nvCxnSpPr>
        <p:spPr>
          <a:xfrm flipV="1">
            <a:off x="9822809" y="5081505"/>
            <a:ext cx="473975" cy="942778"/>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63B7AD-5724-4838-965B-7747447DF2EF}"/>
              </a:ext>
            </a:extLst>
          </p:cNvPr>
          <p:cNvCxnSpPr>
            <a:cxnSpLocks/>
          </p:cNvCxnSpPr>
          <p:nvPr/>
        </p:nvCxnSpPr>
        <p:spPr>
          <a:xfrm>
            <a:off x="10294257" y="5081505"/>
            <a:ext cx="268851" cy="471389"/>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224BAB3-27EA-4B71-9AF7-DA57B92B3429}"/>
              </a:ext>
            </a:extLst>
          </p:cNvPr>
          <p:cNvCxnSpPr>
            <a:cxnSpLocks/>
          </p:cNvCxnSpPr>
          <p:nvPr/>
        </p:nvCxnSpPr>
        <p:spPr>
          <a:xfrm flipH="1" flipV="1">
            <a:off x="10001467" y="5258937"/>
            <a:ext cx="563517" cy="293957"/>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0D1CCAB-8BFD-4B10-9955-2FA9AA81D078}"/>
              </a:ext>
            </a:extLst>
          </p:cNvPr>
          <p:cNvCxnSpPr>
            <a:cxnSpLocks/>
          </p:cNvCxnSpPr>
          <p:nvPr/>
        </p:nvCxnSpPr>
        <p:spPr>
          <a:xfrm>
            <a:off x="9993941" y="5258938"/>
            <a:ext cx="659290" cy="34741"/>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7796C3-270A-42B8-87F6-20C232E250B8}"/>
              </a:ext>
            </a:extLst>
          </p:cNvPr>
          <p:cNvCxnSpPr>
            <a:cxnSpLocks/>
          </p:cNvCxnSpPr>
          <p:nvPr/>
        </p:nvCxnSpPr>
        <p:spPr>
          <a:xfrm flipH="1">
            <a:off x="10338155" y="5293679"/>
            <a:ext cx="309657" cy="14601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A095CB9-159D-41FE-A7BA-46CBD8D8D749}"/>
              </a:ext>
            </a:extLst>
          </p:cNvPr>
          <p:cNvCxnSpPr>
            <a:cxnSpLocks/>
          </p:cNvCxnSpPr>
          <p:nvPr/>
        </p:nvCxnSpPr>
        <p:spPr>
          <a:xfrm flipH="1">
            <a:off x="9188088" y="2677768"/>
            <a:ext cx="309657" cy="146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08FAE09-4895-4009-BDE5-4DB7D6F24B0B}"/>
              </a:ext>
            </a:extLst>
          </p:cNvPr>
          <p:cNvCxnSpPr>
            <a:cxnSpLocks/>
          </p:cNvCxnSpPr>
          <p:nvPr/>
        </p:nvCxnSpPr>
        <p:spPr>
          <a:xfrm flipH="1" flipV="1">
            <a:off x="10334581" y="5127802"/>
            <a:ext cx="7146" cy="3118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05A4132-E4E6-46D2-BE71-FCBCA3F3E6AE}"/>
              </a:ext>
            </a:extLst>
          </p:cNvPr>
          <p:cNvCxnSpPr>
            <a:cxnSpLocks/>
          </p:cNvCxnSpPr>
          <p:nvPr/>
        </p:nvCxnSpPr>
        <p:spPr>
          <a:xfrm flipH="1" flipV="1">
            <a:off x="9488052" y="2363742"/>
            <a:ext cx="7146" cy="3118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7595D9-3B45-4873-A64F-0D9497D6F07F}"/>
              </a:ext>
            </a:extLst>
          </p:cNvPr>
          <p:cNvCxnSpPr>
            <a:cxnSpLocks/>
          </p:cNvCxnSpPr>
          <p:nvPr/>
        </p:nvCxnSpPr>
        <p:spPr>
          <a:xfrm>
            <a:off x="10332705" y="5127801"/>
            <a:ext cx="93668" cy="3530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2936541-71BC-4ADF-B9EB-1CA3E94E32E5}"/>
              </a:ext>
            </a:extLst>
          </p:cNvPr>
          <p:cNvCxnSpPr>
            <a:cxnSpLocks/>
          </p:cNvCxnSpPr>
          <p:nvPr/>
        </p:nvCxnSpPr>
        <p:spPr>
          <a:xfrm>
            <a:off x="9499796" y="2686040"/>
            <a:ext cx="98455" cy="3379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1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250"/>
                                        <p:tgtEl>
                                          <p:spTgt spid="34"/>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250"/>
                                        <p:tgtEl>
                                          <p:spTgt spid="36"/>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25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up)">
                                      <p:cBhvr>
                                        <p:cTn id="20" dur="250"/>
                                        <p:tgtEl>
                                          <p:spTgt spid="35"/>
                                        </p:tgtEl>
                                      </p:cBhvr>
                                    </p:animEffect>
                                  </p:childTnLst>
                                </p:cTn>
                              </p:par>
                              <p:par>
                                <p:cTn id="21" presetID="22" presetClass="entr" presetSubtype="1"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up)">
                                      <p:cBhvr>
                                        <p:cTn id="23" dur="250"/>
                                        <p:tgtEl>
                                          <p:spTgt spid="37"/>
                                        </p:tgtEl>
                                      </p:cBhvr>
                                    </p:animEffect>
                                  </p:childTnLst>
                                </p:cTn>
                              </p:par>
                              <p:par>
                                <p:cTn id="24" presetID="22" presetClass="entr" presetSubtype="1"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250"/>
                                        <p:tgtEl>
                                          <p:spTgt spid="41"/>
                                        </p:tgtEl>
                                      </p:cBhvr>
                                    </p:animEffect>
                                  </p:childTnLst>
                                </p:cTn>
                              </p:par>
                            </p:childTnLst>
                          </p:cTn>
                        </p:par>
                        <p:par>
                          <p:cTn id="27" fill="hold">
                            <p:stCondLst>
                              <p:cond delay="250"/>
                            </p:stCondLst>
                            <p:childTnLst>
                              <p:par>
                                <p:cTn id="28" presetID="22" presetClass="entr" presetSubtype="1" fill="hold" nodeType="afterEffect">
                                  <p:stCondLst>
                                    <p:cond delay="250"/>
                                  </p:stCondLst>
                                  <p:childTnLst>
                                    <p:set>
                                      <p:cBhvr>
                                        <p:cTn id="29" dur="1" fill="hold">
                                          <p:stCondLst>
                                            <p:cond delay="0"/>
                                          </p:stCondLst>
                                        </p:cTn>
                                        <p:tgtEl>
                                          <p:spTgt spid="38"/>
                                        </p:tgtEl>
                                        <p:attrNameLst>
                                          <p:attrName>style.visibility</p:attrName>
                                        </p:attrNameLst>
                                      </p:cBhvr>
                                      <p:to>
                                        <p:strVal val="visible"/>
                                      </p:to>
                                    </p:set>
                                    <p:animEffect transition="in" filter="wipe(up)">
                                      <p:cBhvr>
                                        <p:cTn id="30"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367E83-4C95-4DFF-89C2-0B5303697828}"/>
              </a:ext>
            </a:extLst>
          </p:cNvPr>
          <p:cNvSpPr>
            <a:spLocks noGrp="1"/>
          </p:cNvSpPr>
          <p:nvPr>
            <p:ph idx="1"/>
          </p:nvPr>
        </p:nvSpPr>
        <p:spPr>
          <a:xfrm>
            <a:off x="246017" y="914400"/>
            <a:ext cx="11649892" cy="5818909"/>
          </a:xfrm>
        </p:spPr>
        <p:txBody>
          <a:bodyPr>
            <a:normAutofit/>
          </a:bodyPr>
          <a:lstStyle/>
          <a:p>
            <a:pPr marL="0" indent="0">
              <a:buNone/>
            </a:pPr>
            <a:r>
              <a:rPr lang="en-US" dirty="0"/>
              <a:t>m = 2</a:t>
            </a:r>
          </a:p>
          <a:p>
            <a:pPr marL="0" indent="0">
              <a:buNone/>
            </a:pPr>
            <a:r>
              <a:rPr lang="en-US" dirty="0"/>
              <a:t>for I iterations:</a:t>
            </a:r>
          </a:p>
          <a:p>
            <a:pPr marL="457200" lvl="1" indent="0">
              <a:buNone/>
            </a:pPr>
            <a:r>
              <a:rPr lang="en-US" dirty="0"/>
              <a:t>append </a:t>
            </a:r>
            <a:r>
              <a:rPr lang="en-US" dirty="0" err="1"/>
              <a:t>subgradient</a:t>
            </a:r>
            <a:r>
              <a:rPr lang="en-US" dirty="0"/>
              <a:t> to </a:t>
            </a:r>
            <a:r>
              <a:rPr lang="en-US" dirty="0" err="1"/>
              <a:t>subgradientSet</a:t>
            </a:r>
            <a:endParaRPr lang="en-US" dirty="0"/>
          </a:p>
          <a:p>
            <a:pPr marL="457200" lvl="1" indent="0">
              <a:buNone/>
            </a:pPr>
            <a:r>
              <a:rPr lang="en-US" dirty="0"/>
              <a:t>if </a:t>
            </a:r>
            <a:r>
              <a:rPr lang="en-US" dirty="0" err="1"/>
              <a:t>subgradientSet</a:t>
            </a:r>
            <a:r>
              <a:rPr lang="en-US" dirty="0"/>
              <a:t> size is 10:</a:t>
            </a:r>
          </a:p>
          <a:p>
            <a:pPr marL="457200" lvl="1" indent="0">
              <a:buNone/>
            </a:pPr>
            <a:r>
              <a:rPr lang="en-US" dirty="0"/>
              <a:t>	add unit vector of each </a:t>
            </a:r>
            <a:r>
              <a:rPr lang="en-US" dirty="0" err="1"/>
              <a:t>subgradient</a:t>
            </a:r>
            <a:r>
              <a:rPr lang="en-US" dirty="0"/>
              <a:t> in </a:t>
            </a:r>
            <a:r>
              <a:rPr lang="en-US" dirty="0" err="1"/>
              <a:t>subgradientSet</a:t>
            </a:r>
            <a:r>
              <a:rPr lang="en-US" dirty="0"/>
              <a:t> to </a:t>
            </a:r>
            <a:r>
              <a:rPr lang="en-US" dirty="0" err="1"/>
              <a:t>unitSubGradientSet</a:t>
            </a:r>
            <a:endParaRPr lang="en-US" dirty="0"/>
          </a:p>
          <a:p>
            <a:pPr marL="457200" lvl="1" indent="0">
              <a:buNone/>
            </a:pPr>
            <a:r>
              <a:rPr lang="en-US" dirty="0"/>
              <a:t>	</a:t>
            </a:r>
            <a:r>
              <a:rPr lang="en-US" dirty="0" err="1"/>
              <a:t>averageStep</a:t>
            </a:r>
            <a:r>
              <a:rPr lang="en-US" dirty="0"/>
              <a:t> = mean of </a:t>
            </a:r>
            <a:r>
              <a:rPr lang="en-US" dirty="0" err="1"/>
              <a:t>unitSubGradientSet</a:t>
            </a:r>
            <a:endParaRPr lang="en-US" dirty="0"/>
          </a:p>
          <a:p>
            <a:pPr marL="457200" lvl="1" indent="0">
              <a:buNone/>
            </a:pPr>
            <a:r>
              <a:rPr lang="en-US" dirty="0"/>
              <a:t>	s = L2 norm of </a:t>
            </a:r>
            <a:r>
              <a:rPr lang="en-US" dirty="0" err="1"/>
              <a:t>averageStep</a:t>
            </a:r>
            <a:endParaRPr lang="en-US" dirty="0"/>
          </a:p>
          <a:p>
            <a:pPr marL="457200" lvl="1" indent="0">
              <a:buNone/>
            </a:pPr>
            <a:r>
              <a:rPr lang="en-US" dirty="0"/>
              <a:t>	if s &lt; threshold </a:t>
            </a:r>
          </a:p>
          <a:p>
            <a:pPr marL="457200" lvl="1" indent="0">
              <a:buNone/>
            </a:pPr>
            <a:r>
              <a:rPr lang="en-US" dirty="0"/>
              <a:t>		alpha is divided by m</a:t>
            </a:r>
          </a:p>
          <a:p>
            <a:pPr marL="457200" lvl="1" indent="0">
              <a:buNone/>
            </a:pPr>
            <a:r>
              <a:rPr lang="en-US" dirty="0"/>
              <a:t>		m++</a:t>
            </a:r>
          </a:p>
          <a:p>
            <a:pPr marL="457200" lvl="1" indent="0">
              <a:buNone/>
            </a:pPr>
            <a:r>
              <a:rPr lang="en-US" dirty="0"/>
              <a:t>		</a:t>
            </a:r>
            <a:r>
              <a:rPr lang="en-US" dirty="0" err="1"/>
              <a:t>subgradientSet</a:t>
            </a:r>
            <a:r>
              <a:rPr lang="en-US" dirty="0"/>
              <a:t> is reset to empty</a:t>
            </a:r>
          </a:p>
          <a:p>
            <a:pPr marL="457200" lvl="1" indent="0">
              <a:buNone/>
            </a:pPr>
            <a:r>
              <a:rPr lang="en-US" dirty="0"/>
              <a:t>	else:</a:t>
            </a:r>
          </a:p>
          <a:p>
            <a:pPr marL="457200" lvl="1" indent="0">
              <a:buNone/>
            </a:pPr>
            <a:r>
              <a:rPr lang="en-US" dirty="0"/>
              <a:t>		</a:t>
            </a:r>
            <a:r>
              <a:rPr lang="en-US" dirty="0" err="1"/>
              <a:t>subgradientSet</a:t>
            </a:r>
            <a:r>
              <a:rPr lang="en-US" dirty="0"/>
              <a:t> removes oldest element</a:t>
            </a:r>
          </a:p>
          <a:p>
            <a:endParaRPr lang="en-US" dirty="0"/>
          </a:p>
          <a:p>
            <a:pPr lvl="1"/>
            <a:endParaRPr lang="en-US" dirty="0"/>
          </a:p>
          <a:p>
            <a:pPr lvl="1"/>
            <a:endParaRPr lang="en-US" dirty="0"/>
          </a:p>
          <a:p>
            <a:pPr lvl="1"/>
            <a:endParaRPr lang="en-US" dirty="0"/>
          </a:p>
        </p:txBody>
      </p:sp>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Convergence Theorem</a:t>
            </a:r>
          </a:p>
        </p:txBody>
      </p:sp>
    </p:spTree>
    <p:extLst>
      <p:ext uri="{BB962C8B-B14F-4D97-AF65-F5344CB8AC3E}">
        <p14:creationId xmlns:p14="http://schemas.microsoft.com/office/powerpoint/2010/main" val="32369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5323D29-B562-4149-8C86-88D56AA2416D}"/>
              </a:ext>
            </a:extLst>
          </p:cNvPr>
          <p:cNvSpPr txBox="1">
            <a:spLocks/>
          </p:cNvSpPr>
          <p:nvPr/>
        </p:nvSpPr>
        <p:spPr>
          <a:xfrm>
            <a:off x="246017" y="914400"/>
            <a:ext cx="11649892" cy="5818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 = 2</a:t>
            </a:r>
          </a:p>
          <a:p>
            <a:pPr marL="0" indent="0">
              <a:buFont typeface="Arial" panose="020B0604020202020204" pitchFamily="34" charset="0"/>
              <a:buNone/>
            </a:pPr>
            <a:r>
              <a:rPr lang="en-US" dirty="0"/>
              <a:t>for I iterations:</a:t>
            </a:r>
          </a:p>
          <a:p>
            <a:pPr marL="457200" lvl="1" indent="0">
              <a:buFont typeface="Arial" panose="020B0604020202020204" pitchFamily="34" charset="0"/>
              <a:buNone/>
            </a:pPr>
            <a:r>
              <a:rPr lang="en-US" dirty="0"/>
              <a:t>append </a:t>
            </a:r>
            <a:r>
              <a:rPr lang="en-US" dirty="0" err="1"/>
              <a:t>subgradient</a:t>
            </a:r>
            <a:r>
              <a:rPr lang="en-US" dirty="0"/>
              <a:t> to </a:t>
            </a:r>
            <a:r>
              <a:rPr lang="en-US" dirty="0" err="1"/>
              <a:t>subgradientSet</a:t>
            </a:r>
            <a:endParaRPr lang="en-US" dirty="0"/>
          </a:p>
          <a:p>
            <a:pPr marL="457200" lvl="1" indent="0">
              <a:buFont typeface="Arial" panose="020B0604020202020204" pitchFamily="34" charset="0"/>
              <a:buNone/>
            </a:pPr>
            <a:r>
              <a:rPr lang="en-US" dirty="0"/>
              <a:t>if </a:t>
            </a:r>
            <a:r>
              <a:rPr lang="en-US" dirty="0" err="1"/>
              <a:t>subgradientSet</a:t>
            </a:r>
            <a:r>
              <a:rPr lang="en-US" dirty="0"/>
              <a:t> size is 10:</a:t>
            </a:r>
          </a:p>
          <a:p>
            <a:pPr marL="457200" lvl="1" indent="0">
              <a:buFont typeface="Arial" panose="020B0604020202020204" pitchFamily="34" charset="0"/>
              <a:buNone/>
            </a:pPr>
            <a:r>
              <a:rPr lang="en-US" dirty="0"/>
              <a:t>	add unit vector of each </a:t>
            </a:r>
            <a:r>
              <a:rPr lang="en-US" dirty="0" err="1"/>
              <a:t>subgradient</a:t>
            </a:r>
            <a:r>
              <a:rPr lang="en-US" dirty="0"/>
              <a:t> in </a:t>
            </a:r>
            <a:r>
              <a:rPr lang="en-US" dirty="0" err="1"/>
              <a:t>subgradientSet</a:t>
            </a:r>
            <a:r>
              <a:rPr lang="en-US" dirty="0"/>
              <a:t> to </a:t>
            </a:r>
            <a:r>
              <a:rPr lang="en-US" dirty="0" err="1"/>
              <a:t>unitSubGradientSet</a:t>
            </a:r>
            <a:endParaRPr lang="en-US" dirty="0"/>
          </a:p>
          <a:p>
            <a:pPr marL="457200" lvl="1" indent="0">
              <a:buFont typeface="Arial" panose="020B0604020202020204" pitchFamily="34" charset="0"/>
              <a:buNone/>
            </a:pPr>
            <a:r>
              <a:rPr lang="en-US" dirty="0"/>
              <a:t>	</a:t>
            </a:r>
            <a:r>
              <a:rPr lang="en-US" dirty="0" err="1"/>
              <a:t>averageStep</a:t>
            </a:r>
            <a:r>
              <a:rPr lang="en-US" dirty="0"/>
              <a:t> = mean of </a:t>
            </a:r>
            <a:r>
              <a:rPr lang="en-US" dirty="0" err="1"/>
              <a:t>unitSubGradientSet</a:t>
            </a:r>
            <a:endParaRPr lang="en-US" dirty="0"/>
          </a:p>
          <a:p>
            <a:pPr marL="457200" lvl="1" indent="0">
              <a:buFont typeface="Arial" panose="020B0604020202020204" pitchFamily="34" charset="0"/>
              <a:buNone/>
            </a:pPr>
            <a:r>
              <a:rPr lang="en-US" dirty="0"/>
              <a:t>	s = L2 norm of </a:t>
            </a:r>
            <a:r>
              <a:rPr lang="en-US" dirty="0" err="1"/>
              <a:t>averageStep</a:t>
            </a:r>
            <a:endParaRPr lang="en-US" dirty="0"/>
          </a:p>
          <a:p>
            <a:pPr marL="457200" lvl="1" indent="0">
              <a:buFont typeface="Arial" panose="020B0604020202020204" pitchFamily="34" charset="0"/>
              <a:buNone/>
            </a:pPr>
            <a:r>
              <a:rPr lang="en-US" dirty="0"/>
              <a:t>	if s &lt; threshold </a:t>
            </a:r>
            <a:r>
              <a:rPr lang="en-US" dirty="0">
                <a:solidFill>
                  <a:srgbClr val="FF0000"/>
                </a:solidFill>
              </a:rPr>
              <a:t>or same alpha used for 1000 iterations</a:t>
            </a:r>
            <a:endParaRPr lang="en-US" dirty="0"/>
          </a:p>
          <a:p>
            <a:pPr marL="457200" lvl="1" indent="0">
              <a:buFont typeface="Arial" panose="020B0604020202020204" pitchFamily="34" charset="0"/>
              <a:buNone/>
            </a:pPr>
            <a:r>
              <a:rPr lang="en-US" dirty="0"/>
              <a:t>		alpha is divided by m</a:t>
            </a:r>
          </a:p>
          <a:p>
            <a:pPr marL="457200" lvl="1" indent="0">
              <a:buFont typeface="Arial" panose="020B0604020202020204" pitchFamily="34" charset="0"/>
              <a:buNone/>
            </a:pPr>
            <a:r>
              <a:rPr lang="en-US" dirty="0"/>
              <a:t>		m++</a:t>
            </a:r>
          </a:p>
          <a:p>
            <a:pPr marL="457200" lvl="1" indent="0">
              <a:buFont typeface="Arial" panose="020B0604020202020204" pitchFamily="34" charset="0"/>
              <a:buNone/>
            </a:pPr>
            <a:r>
              <a:rPr lang="en-US" dirty="0"/>
              <a:t>		</a:t>
            </a:r>
            <a:r>
              <a:rPr lang="en-US" dirty="0" err="1"/>
              <a:t>subgradientSet</a:t>
            </a:r>
            <a:r>
              <a:rPr lang="en-US" dirty="0"/>
              <a:t> is reset to empty</a:t>
            </a:r>
          </a:p>
          <a:p>
            <a:pPr marL="457200" lvl="1" indent="0">
              <a:buFont typeface="Arial" panose="020B0604020202020204" pitchFamily="34" charset="0"/>
              <a:buNone/>
            </a:pPr>
            <a:r>
              <a:rPr lang="en-US" dirty="0"/>
              <a:t>	else:</a:t>
            </a:r>
          </a:p>
          <a:p>
            <a:pPr marL="457200" lvl="1" indent="0">
              <a:buFont typeface="Arial" panose="020B0604020202020204" pitchFamily="34" charset="0"/>
              <a:buNone/>
            </a:pPr>
            <a:r>
              <a:rPr lang="en-US" dirty="0"/>
              <a:t>		</a:t>
            </a:r>
            <a:r>
              <a:rPr lang="en-US" dirty="0" err="1"/>
              <a:t>subgradientSet</a:t>
            </a:r>
            <a:r>
              <a:rPr lang="en-US" dirty="0"/>
              <a:t> removes oldest element</a:t>
            </a:r>
          </a:p>
          <a:p>
            <a:endParaRPr lang="en-US" dirty="0"/>
          </a:p>
          <a:p>
            <a:pPr lvl="1"/>
            <a:endParaRPr lang="en-US" dirty="0"/>
          </a:p>
          <a:p>
            <a:pPr lvl="1"/>
            <a:endParaRPr lang="en-US" dirty="0"/>
          </a:p>
          <a:p>
            <a:pPr lvl="1"/>
            <a:endParaRPr lang="en-US" dirty="0"/>
          </a:p>
        </p:txBody>
      </p:sp>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Convergence Theorem</a:t>
            </a:r>
          </a:p>
        </p:txBody>
      </p:sp>
    </p:spTree>
    <p:extLst>
      <p:ext uri="{BB962C8B-B14F-4D97-AF65-F5344CB8AC3E}">
        <p14:creationId xmlns:p14="http://schemas.microsoft.com/office/powerpoint/2010/main" val="1328352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F82D29-4D33-4CB4-8711-63659B80076A}"/>
              </a:ext>
            </a:extLst>
          </p:cNvPr>
          <p:cNvPicPr>
            <a:picLocks noChangeAspect="1"/>
          </p:cNvPicPr>
          <p:nvPr/>
        </p:nvPicPr>
        <p:blipFill>
          <a:blip r:embed="rId2"/>
          <a:stretch>
            <a:fillRect/>
          </a:stretch>
        </p:blipFill>
        <p:spPr>
          <a:xfrm>
            <a:off x="2670002" y="2300438"/>
            <a:ext cx="6174330" cy="4087368"/>
          </a:xfrm>
          <a:prstGeom prst="rect">
            <a:avLst/>
          </a:prstGeom>
        </p:spPr>
      </p:pic>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C7DC8AE-07C9-4082-90B0-135EC2E1B6A3}"/>
                  </a:ext>
                </a:extLst>
              </p:cNvPr>
              <p:cNvSpPr>
                <a:spLocks noGrp="1"/>
              </p:cNvSpPr>
              <p:nvPr>
                <p:ph idx="1"/>
              </p:nvPr>
            </p:nvSpPr>
            <p:spPr>
              <a:xfrm>
                <a:off x="246016" y="914401"/>
                <a:ext cx="9821527" cy="1311563"/>
              </a:xfrm>
            </p:spPr>
            <p:txBody>
              <a:bodyPr>
                <a:normAutofit/>
              </a:bodyPr>
              <a:lstStyle/>
              <a:p>
                <a:pPr marL="0" indent="0">
                  <a:buNone/>
                </a:pPr>
                <a:r>
                  <a:rPr lang="en-US" dirty="0"/>
                  <a:t>Minimize the maximum of a set of planes:</a:t>
                </a:r>
              </a:p>
              <a:p>
                <a:pPr marL="457200" lvl="1" indent="0">
                  <a:buNone/>
                </a:pPr>
                <a:r>
                  <a:rPr lang="en-US" dirty="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m:t>
                    </m:r>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𝑖</m:t>
                            </m:r>
                          </m:lim>
                        </m:limLow>
                      </m:fName>
                      <m:e>
                        <m:r>
                          <a:rPr lang="en-US" i="1" dirty="0">
                            <a:latin typeface="Cambria Math" panose="02040503050406030204" pitchFamily="18" charset="0"/>
                          </a:rPr>
                          <m:t>(</m:t>
                        </m:r>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sub>
                        </m:sSub>
                        <m:r>
                          <a:rPr lang="en-US" i="1" dirty="0">
                            <a:latin typeface="Cambria Math" panose="02040503050406030204" pitchFamily="18" charset="0"/>
                          </a:rPr>
                          <m:t>𝑥</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𝑖</m:t>
                            </m:r>
                          </m:sub>
                        </m:sSub>
                        <m:r>
                          <a:rPr lang="en-US" b="0" i="1" dirty="0" smtClean="0">
                            <a:latin typeface="Cambria Math" panose="02040503050406030204" pitchFamily="18" charset="0"/>
                          </a:rPr>
                          <m:t> </m:t>
                        </m:r>
                        <m:r>
                          <a:rPr lang="en-US" i="1" dirty="0">
                            <a:latin typeface="Cambria Math" panose="02040503050406030204" pitchFamily="18" charset="0"/>
                          </a:rPr>
                          <m:t>)</m:t>
                        </m:r>
                        <m:r>
                          <m:rPr>
                            <m:nor/>
                          </m:rPr>
                          <a:rPr lang="en-US" dirty="0"/>
                          <m:t> </m:t>
                        </m:r>
                      </m:e>
                    </m:func>
                    <m:r>
                      <a:rPr lang="en-US" i="1" dirty="0" smtClean="0">
                        <a:latin typeface="Cambria Math" panose="02040503050406030204" pitchFamily="18" charset="0"/>
                      </a:rPr>
                      <m:t>⁡</m:t>
                    </m:r>
                  </m:oMath>
                </a14:m>
                <a:r>
                  <a:rPr lang="en-US" dirty="0"/>
                  <a:t>where		      and </a:t>
                </a:r>
              </a:p>
            </p:txBody>
          </p:sp>
        </mc:Choice>
        <mc:Fallback xmlns="">
          <p:sp>
            <p:nvSpPr>
              <p:cNvPr id="11" name="Content Placeholder 2">
                <a:extLst>
                  <a:ext uri="{FF2B5EF4-FFF2-40B4-BE49-F238E27FC236}">
                    <a16:creationId xmlns:a16="http://schemas.microsoft.com/office/drawing/2014/main" id="{7C7DC8AE-07C9-4082-90B0-135EC2E1B6A3}"/>
                  </a:ext>
                </a:extLst>
              </p:cNvPr>
              <p:cNvSpPr>
                <a:spLocks noGrp="1" noRot="1" noChangeAspect="1" noMove="1" noResize="1" noEditPoints="1" noAdjustHandles="1" noChangeArrowheads="1" noChangeShapeType="1" noTextEdit="1"/>
              </p:cNvSpPr>
              <p:nvPr>
                <p:ph idx="1"/>
              </p:nvPr>
            </p:nvSpPr>
            <p:spPr>
              <a:xfrm>
                <a:off x="246016" y="914401"/>
                <a:ext cx="9821527" cy="1311563"/>
              </a:xfrm>
              <a:blipFill>
                <a:blip r:embed="rId3"/>
                <a:stretch>
                  <a:fillRect l="-1241" t="-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49A397-79E4-4254-AC31-77C2F84100F2}"/>
                  </a:ext>
                </a:extLst>
              </p:cNvPr>
              <p:cNvSpPr txBox="1"/>
              <p:nvPr/>
            </p:nvSpPr>
            <p:spPr>
              <a:xfrm>
                <a:off x="5508171" y="1383432"/>
                <a:ext cx="1525226"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500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4" name="TextBox 3">
                <a:extLst>
                  <a:ext uri="{FF2B5EF4-FFF2-40B4-BE49-F238E27FC236}">
                    <a16:creationId xmlns:a16="http://schemas.microsoft.com/office/drawing/2014/main" id="{5749A397-79E4-4254-AC31-77C2F84100F2}"/>
                  </a:ext>
                </a:extLst>
              </p:cNvPr>
              <p:cNvSpPr txBox="1">
                <a:spLocks noRot="1" noChangeAspect="1" noMove="1" noResize="1" noEditPoints="1" noAdjustHandles="1" noChangeArrowheads="1" noChangeShapeType="1" noTextEdit="1"/>
              </p:cNvSpPr>
              <p:nvPr/>
            </p:nvSpPr>
            <p:spPr>
              <a:xfrm>
                <a:off x="5508171" y="1383432"/>
                <a:ext cx="1525226" cy="373500"/>
              </a:xfrm>
              <a:prstGeom prst="rect">
                <a:avLst/>
              </a:prstGeom>
              <a:blipFill>
                <a:blip r:embed="rId4"/>
                <a:stretch>
                  <a:fillRect l="-4400" t="-1639" r="-1200"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98F95C-8ECF-4008-A584-824D580C011A}"/>
                  </a:ext>
                </a:extLst>
              </p:cNvPr>
              <p:cNvSpPr txBox="1"/>
              <p:nvPr/>
            </p:nvSpPr>
            <p:spPr>
              <a:xfrm>
                <a:off x="7736416" y="1379607"/>
                <a:ext cx="1500091"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500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7" name="TextBox 6">
                <a:extLst>
                  <a:ext uri="{FF2B5EF4-FFF2-40B4-BE49-F238E27FC236}">
                    <a16:creationId xmlns:a16="http://schemas.microsoft.com/office/drawing/2014/main" id="{5798F95C-8ECF-4008-A584-824D580C011A}"/>
                  </a:ext>
                </a:extLst>
              </p:cNvPr>
              <p:cNvSpPr txBox="1">
                <a:spLocks noRot="1" noChangeAspect="1" noMove="1" noResize="1" noEditPoints="1" noAdjustHandles="1" noChangeArrowheads="1" noChangeShapeType="1" noTextEdit="1"/>
              </p:cNvSpPr>
              <p:nvPr/>
            </p:nvSpPr>
            <p:spPr>
              <a:xfrm>
                <a:off x="7736416" y="1379607"/>
                <a:ext cx="1500091" cy="373500"/>
              </a:xfrm>
              <a:prstGeom prst="rect">
                <a:avLst/>
              </a:prstGeom>
              <a:blipFill>
                <a:blip r:embed="rId5"/>
                <a:stretch>
                  <a:fillRect l="-4472" r="-1220" b="-6452"/>
                </a:stretch>
              </a:blipFill>
            </p:spPr>
            <p:txBody>
              <a:bodyPr/>
              <a:lstStyle/>
              <a:p>
                <a:r>
                  <a:rPr lang="en-US">
                    <a:noFill/>
                  </a:rPr>
                  <a:t> </a:t>
                </a:r>
              </a:p>
            </p:txBody>
          </p:sp>
        </mc:Fallback>
      </mc:AlternateContent>
    </p:spTree>
    <p:extLst>
      <p:ext uri="{BB962C8B-B14F-4D97-AF65-F5344CB8AC3E}">
        <p14:creationId xmlns:p14="http://schemas.microsoft.com/office/powerpoint/2010/main" val="656191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28796A-4ACA-4D3D-80F3-02955BF90937}"/>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Gradient Descent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5AD50E7-BE56-47CE-8010-C0E4F4A6406B}"/>
                  </a:ext>
                </a:extLst>
              </p:cNvPr>
              <p:cNvSpPr txBox="1"/>
              <p:nvPr/>
            </p:nvSpPr>
            <p:spPr>
              <a:xfrm>
                <a:off x="246017" y="1002999"/>
                <a:ext cx="432174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𝑘</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𝑘</m:t>
                          </m:r>
                        </m:sub>
                      </m:sSub>
                      <m:r>
                        <m:rPr>
                          <m:sty m:val="p"/>
                        </m:rP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𝑓</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𝑥</m:t>
                          </m:r>
                        </m:e>
                        <m:sub>
                          <m:r>
                            <a:rPr lang="en-US" sz="3200" b="0" i="1" smtClean="0">
                              <a:latin typeface="Cambria Math" panose="02040503050406030204" pitchFamily="18" charset="0"/>
                              <a:ea typeface="Cambria Math" panose="02040503050406030204" pitchFamily="18" charset="0"/>
                            </a:rPr>
                            <m:t>𝑘</m:t>
                          </m:r>
                        </m:sub>
                      </m:sSub>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25AD50E7-BE56-47CE-8010-C0E4F4A6406B}"/>
                  </a:ext>
                </a:extLst>
              </p:cNvPr>
              <p:cNvSpPr txBox="1">
                <a:spLocks noRot="1" noChangeAspect="1" noMove="1" noResize="1" noEditPoints="1" noAdjustHandles="1" noChangeArrowheads="1" noChangeShapeType="1" noTextEdit="1"/>
              </p:cNvSpPr>
              <p:nvPr/>
            </p:nvSpPr>
            <p:spPr>
              <a:xfrm>
                <a:off x="246017" y="1002999"/>
                <a:ext cx="4321743" cy="492443"/>
              </a:xfrm>
              <a:prstGeom prst="rect">
                <a:avLst/>
              </a:prstGeom>
              <a:blipFill>
                <a:blip r:embed="rId3"/>
                <a:stretch>
                  <a:fillRect/>
                </a:stretch>
              </a:blipFill>
            </p:spPr>
            <p:txBody>
              <a:bodyPr/>
              <a:lstStyle/>
              <a:p>
                <a:r>
                  <a:rPr lang="en-US">
                    <a:noFill/>
                  </a:rPr>
                  <a:t> </a:t>
                </a:r>
              </a:p>
            </p:txBody>
          </p:sp>
        </mc:Fallback>
      </mc:AlternateContent>
      <p:sp>
        <p:nvSpPr>
          <p:cNvPr id="5" name="Arc 4">
            <a:extLst>
              <a:ext uri="{FF2B5EF4-FFF2-40B4-BE49-F238E27FC236}">
                <a16:creationId xmlns:a16="http://schemas.microsoft.com/office/drawing/2014/main" id="{F5AD8295-16C3-4982-AEA1-A72EA6C973AD}"/>
              </a:ext>
            </a:extLst>
          </p:cNvPr>
          <p:cNvSpPr/>
          <p:nvPr/>
        </p:nvSpPr>
        <p:spPr>
          <a:xfrm>
            <a:off x="1915887" y="161343"/>
            <a:ext cx="2830286" cy="5782492"/>
          </a:xfrm>
          <a:prstGeom prst="arc">
            <a:avLst>
              <a:gd name="adj1" fmla="val 58134"/>
              <a:gd name="adj2" fmla="val 1071326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AD6F69D-3F28-441B-9E16-4693451CBA70}"/>
              </a:ext>
            </a:extLst>
          </p:cNvPr>
          <p:cNvCxnSpPr>
            <a:cxnSpLocks/>
          </p:cNvCxnSpPr>
          <p:nvPr/>
        </p:nvCxnSpPr>
        <p:spPr>
          <a:xfrm>
            <a:off x="1915887" y="3548978"/>
            <a:ext cx="113211" cy="6008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F92B37C-67B3-49CF-8899-AE286A6E9912}"/>
              </a:ext>
            </a:extLst>
          </p:cNvPr>
          <p:cNvCxnSpPr>
            <a:cxnSpLocks/>
          </p:cNvCxnSpPr>
          <p:nvPr/>
        </p:nvCxnSpPr>
        <p:spPr>
          <a:xfrm>
            <a:off x="2029098" y="4149869"/>
            <a:ext cx="182880"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73DFBDC-8C5B-425D-B79A-6C4CCCA90DD2}"/>
              </a:ext>
            </a:extLst>
          </p:cNvPr>
          <p:cNvCxnSpPr>
            <a:cxnSpLocks/>
          </p:cNvCxnSpPr>
          <p:nvPr/>
        </p:nvCxnSpPr>
        <p:spPr>
          <a:xfrm>
            <a:off x="2211978" y="4835669"/>
            <a:ext cx="216590" cy="429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0D1497-F18B-4FA2-A1D3-9BB5DDAB4C8A}"/>
              </a:ext>
            </a:extLst>
          </p:cNvPr>
          <p:cNvCxnSpPr>
            <a:cxnSpLocks/>
          </p:cNvCxnSpPr>
          <p:nvPr/>
        </p:nvCxnSpPr>
        <p:spPr>
          <a:xfrm>
            <a:off x="2428568" y="5264477"/>
            <a:ext cx="261256" cy="3429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119C16F-D21D-43E9-BC32-6C8917C3F0EA}"/>
              </a:ext>
            </a:extLst>
          </p:cNvPr>
          <p:cNvCxnSpPr>
            <a:cxnSpLocks/>
          </p:cNvCxnSpPr>
          <p:nvPr/>
        </p:nvCxnSpPr>
        <p:spPr>
          <a:xfrm>
            <a:off x="2689824" y="5607466"/>
            <a:ext cx="227548" cy="2122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49DDC0-E65D-4042-86BD-C5117A6FF108}"/>
              </a:ext>
            </a:extLst>
          </p:cNvPr>
          <p:cNvCxnSpPr>
            <a:cxnSpLocks/>
          </p:cNvCxnSpPr>
          <p:nvPr/>
        </p:nvCxnSpPr>
        <p:spPr>
          <a:xfrm>
            <a:off x="2917372" y="5819738"/>
            <a:ext cx="238783" cy="109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5589557-3324-4F5D-843E-741B58536D05}"/>
              </a:ext>
            </a:extLst>
          </p:cNvPr>
          <p:cNvCxnSpPr>
            <a:cxnSpLocks/>
          </p:cNvCxnSpPr>
          <p:nvPr/>
        </p:nvCxnSpPr>
        <p:spPr>
          <a:xfrm>
            <a:off x="3156155" y="5929684"/>
            <a:ext cx="194528" cy="33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D36052F2-5272-4C8B-B251-D2815ECAE537}"/>
              </a:ext>
            </a:extLst>
          </p:cNvPr>
          <p:cNvSpPr/>
          <p:nvPr/>
        </p:nvSpPr>
        <p:spPr>
          <a:xfrm>
            <a:off x="7501737" y="147192"/>
            <a:ext cx="2830286" cy="5782492"/>
          </a:xfrm>
          <a:prstGeom prst="arc">
            <a:avLst>
              <a:gd name="adj1" fmla="val 58134"/>
              <a:gd name="adj2" fmla="val 1071326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94C1B8F-FFD2-4105-B0F3-F6483201C694}"/>
              </a:ext>
            </a:extLst>
          </p:cNvPr>
          <p:cNvCxnSpPr/>
          <p:nvPr/>
        </p:nvCxnSpPr>
        <p:spPr>
          <a:xfrm>
            <a:off x="7501737" y="3534827"/>
            <a:ext cx="2760617" cy="2786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F0D1FF-9861-4D5F-8DED-9EF9919F36E6}"/>
              </a:ext>
            </a:extLst>
          </p:cNvPr>
          <p:cNvCxnSpPr>
            <a:cxnSpLocks/>
          </p:cNvCxnSpPr>
          <p:nvPr/>
        </p:nvCxnSpPr>
        <p:spPr>
          <a:xfrm flipH="1">
            <a:off x="7614948" y="3813501"/>
            <a:ext cx="2647406" cy="3222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885B78-20E6-4314-AA1B-2D7D7F6D7CC6}"/>
              </a:ext>
            </a:extLst>
          </p:cNvPr>
          <p:cNvCxnSpPr>
            <a:cxnSpLocks/>
          </p:cNvCxnSpPr>
          <p:nvPr/>
        </p:nvCxnSpPr>
        <p:spPr>
          <a:xfrm>
            <a:off x="7614948" y="4135718"/>
            <a:ext cx="2525486" cy="3635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E87365-CDCF-4AD1-999E-8A75CED350CB}"/>
              </a:ext>
            </a:extLst>
          </p:cNvPr>
          <p:cNvCxnSpPr>
            <a:cxnSpLocks/>
          </p:cNvCxnSpPr>
          <p:nvPr/>
        </p:nvCxnSpPr>
        <p:spPr>
          <a:xfrm flipH="1">
            <a:off x="7797828" y="4499301"/>
            <a:ext cx="2342606" cy="3222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E7B620-8AC5-4C43-B0AF-1AB21BAD5B3B}"/>
              </a:ext>
            </a:extLst>
          </p:cNvPr>
          <p:cNvCxnSpPr>
            <a:cxnSpLocks/>
          </p:cNvCxnSpPr>
          <p:nvPr/>
        </p:nvCxnSpPr>
        <p:spPr>
          <a:xfrm>
            <a:off x="7797828" y="4821518"/>
            <a:ext cx="2046514" cy="3635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8E7689-F328-4A1B-A918-9BF37A37F1A2}"/>
              </a:ext>
            </a:extLst>
          </p:cNvPr>
          <p:cNvCxnSpPr>
            <a:cxnSpLocks/>
          </p:cNvCxnSpPr>
          <p:nvPr/>
        </p:nvCxnSpPr>
        <p:spPr>
          <a:xfrm flipH="1">
            <a:off x="8109160" y="5185101"/>
            <a:ext cx="1735183" cy="2394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CDFB03-94C5-44BC-A1F8-7858FD024445}"/>
              </a:ext>
            </a:extLst>
          </p:cNvPr>
          <p:cNvCxnSpPr>
            <a:cxnSpLocks/>
          </p:cNvCxnSpPr>
          <p:nvPr/>
        </p:nvCxnSpPr>
        <p:spPr>
          <a:xfrm>
            <a:off x="8126577" y="5450711"/>
            <a:ext cx="1349828" cy="1915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C36F79E-4506-4369-B222-C2A1E7CED286}"/>
              </a:ext>
            </a:extLst>
          </p:cNvPr>
          <p:cNvCxnSpPr>
            <a:cxnSpLocks/>
          </p:cNvCxnSpPr>
          <p:nvPr/>
        </p:nvCxnSpPr>
        <p:spPr>
          <a:xfrm flipH="1">
            <a:off x="8503222" y="5642301"/>
            <a:ext cx="990600" cy="1426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298A58-230B-49B4-98A8-189881F0778D}"/>
              </a:ext>
            </a:extLst>
          </p:cNvPr>
          <p:cNvCxnSpPr>
            <a:cxnSpLocks/>
          </p:cNvCxnSpPr>
          <p:nvPr/>
        </p:nvCxnSpPr>
        <p:spPr>
          <a:xfrm>
            <a:off x="8503222" y="5805587"/>
            <a:ext cx="661852" cy="751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7891E9D-5DF1-4E82-A006-BF6105A9C448}"/>
              </a:ext>
            </a:extLst>
          </p:cNvPr>
          <p:cNvCxnSpPr>
            <a:cxnSpLocks/>
          </p:cNvCxnSpPr>
          <p:nvPr/>
        </p:nvCxnSpPr>
        <p:spPr>
          <a:xfrm flipH="1">
            <a:off x="8847211" y="5880698"/>
            <a:ext cx="317863" cy="489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2BBF6E8-66E9-44D1-B90A-C9B978214976}"/>
              </a:ext>
            </a:extLst>
          </p:cNvPr>
          <p:cNvSpPr txBox="1"/>
          <p:nvPr/>
        </p:nvSpPr>
        <p:spPr>
          <a:xfrm>
            <a:off x="1980279" y="2145409"/>
            <a:ext cx="2762451" cy="461665"/>
          </a:xfrm>
          <a:prstGeom prst="rect">
            <a:avLst/>
          </a:prstGeom>
          <a:noFill/>
        </p:spPr>
        <p:txBody>
          <a:bodyPr wrap="square" rtlCol="0">
            <a:spAutoFit/>
          </a:bodyPr>
          <a:lstStyle/>
          <a:p>
            <a:pPr algn="ctr"/>
            <a:r>
              <a:rPr lang="en-US" sz="2400" dirty="0"/>
              <a:t>Small Fixed Step Size</a:t>
            </a:r>
          </a:p>
        </p:txBody>
      </p:sp>
      <p:sp>
        <p:nvSpPr>
          <p:cNvPr id="25" name="TextBox 24">
            <a:extLst>
              <a:ext uri="{FF2B5EF4-FFF2-40B4-BE49-F238E27FC236}">
                <a16:creationId xmlns:a16="http://schemas.microsoft.com/office/drawing/2014/main" id="{4004F750-67FB-4FEA-BE64-CDE00E335F74}"/>
              </a:ext>
            </a:extLst>
          </p:cNvPr>
          <p:cNvSpPr txBox="1"/>
          <p:nvPr/>
        </p:nvSpPr>
        <p:spPr>
          <a:xfrm>
            <a:off x="7587905" y="2179285"/>
            <a:ext cx="2762451" cy="461665"/>
          </a:xfrm>
          <a:prstGeom prst="rect">
            <a:avLst/>
          </a:prstGeom>
          <a:noFill/>
        </p:spPr>
        <p:txBody>
          <a:bodyPr wrap="square" rtlCol="0">
            <a:spAutoFit/>
          </a:bodyPr>
          <a:lstStyle/>
          <a:p>
            <a:pPr algn="ctr"/>
            <a:r>
              <a:rPr lang="en-US" sz="2400" dirty="0"/>
              <a:t>Large Fixed Step Size</a:t>
            </a:r>
          </a:p>
        </p:txBody>
      </p:sp>
      <p:sp>
        <p:nvSpPr>
          <p:cNvPr id="26" name="TextBox 25">
            <a:extLst>
              <a:ext uri="{FF2B5EF4-FFF2-40B4-BE49-F238E27FC236}">
                <a16:creationId xmlns:a16="http://schemas.microsoft.com/office/drawing/2014/main" id="{913B18A6-A9D8-4A2E-9045-8500A93F3C8F}"/>
              </a:ext>
            </a:extLst>
          </p:cNvPr>
          <p:cNvSpPr txBox="1"/>
          <p:nvPr/>
        </p:nvSpPr>
        <p:spPr>
          <a:xfrm>
            <a:off x="1915887" y="6296547"/>
            <a:ext cx="8815513" cy="400110"/>
          </a:xfrm>
          <a:prstGeom prst="rect">
            <a:avLst/>
          </a:prstGeom>
          <a:noFill/>
        </p:spPr>
        <p:txBody>
          <a:bodyPr wrap="square" rtlCol="0">
            <a:spAutoFit/>
          </a:bodyPr>
          <a:lstStyle/>
          <a:p>
            <a:r>
              <a:rPr lang="en-US" sz="2000" dirty="0"/>
              <a:t>For step sizes that are small enough, gradient descent is guaranteed to converge</a:t>
            </a:r>
          </a:p>
        </p:txBody>
      </p:sp>
    </p:spTree>
    <p:extLst>
      <p:ext uri="{BB962C8B-B14F-4D97-AF65-F5344CB8AC3E}">
        <p14:creationId xmlns:p14="http://schemas.microsoft.com/office/powerpoint/2010/main" val="214194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250"/>
                                        <p:tgtEl>
                                          <p:spTgt spid="6"/>
                                        </p:tgtEl>
                                      </p:cBhvr>
                                    </p:animEffect>
                                  </p:childTnLst>
                                </p:cTn>
                              </p:par>
                            </p:childTnLst>
                          </p:cTn>
                        </p:par>
                        <p:par>
                          <p:cTn id="14" fill="hold">
                            <p:stCondLst>
                              <p:cond delay="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250"/>
                                        <p:tgtEl>
                                          <p:spTgt spid="8"/>
                                        </p:tgtEl>
                                      </p:cBhvr>
                                    </p:animEffect>
                                  </p:childTnLst>
                                </p:cTn>
                              </p:par>
                            </p:childTnLst>
                          </p:cTn>
                        </p:par>
                        <p:par>
                          <p:cTn id="22" fill="hold">
                            <p:stCondLst>
                              <p:cond delay="75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250"/>
                                        <p:tgtEl>
                                          <p:spTgt spid="9"/>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50"/>
                                        <p:tgtEl>
                                          <p:spTgt spid="10"/>
                                        </p:tgtEl>
                                      </p:cBhvr>
                                    </p:animEffect>
                                  </p:childTnLst>
                                </p:cTn>
                              </p:par>
                            </p:childTnLst>
                          </p:cTn>
                        </p:par>
                        <p:par>
                          <p:cTn id="30" fill="hold">
                            <p:stCondLst>
                              <p:cond delay="1250"/>
                            </p:stCondLst>
                            <p:childTnLst>
                              <p:par>
                                <p:cTn id="31" presetID="22" presetClass="entr" presetSubtype="1"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25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up)">
                                      <p:cBhvr>
                                        <p:cTn id="48" dur="250"/>
                                        <p:tgtEl>
                                          <p:spTgt spid="14"/>
                                        </p:tgtEl>
                                      </p:cBhvr>
                                    </p:animEffect>
                                  </p:childTnLst>
                                </p:cTn>
                              </p:par>
                            </p:childTnLst>
                          </p:cTn>
                        </p:par>
                        <p:par>
                          <p:cTn id="49" fill="hold">
                            <p:stCondLst>
                              <p:cond delay="250"/>
                            </p:stCondLst>
                            <p:childTnLst>
                              <p:par>
                                <p:cTn id="50" presetID="22" presetClass="entr" presetSubtype="1"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250"/>
                                        <p:tgtEl>
                                          <p:spTgt spid="15"/>
                                        </p:tgtEl>
                                      </p:cBhvr>
                                    </p:animEffect>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up)">
                                      <p:cBhvr>
                                        <p:cTn id="56" dur="250"/>
                                        <p:tgtEl>
                                          <p:spTgt spid="16"/>
                                        </p:tgtEl>
                                      </p:cBhvr>
                                    </p:animEffect>
                                  </p:childTnLst>
                                </p:cTn>
                              </p:par>
                            </p:childTnLst>
                          </p:cTn>
                        </p:par>
                        <p:par>
                          <p:cTn id="57" fill="hold">
                            <p:stCondLst>
                              <p:cond delay="750"/>
                            </p:stCondLst>
                            <p:childTnLst>
                              <p:par>
                                <p:cTn id="58" presetID="22" presetClass="entr" presetSubtype="1"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up)">
                                      <p:cBhvr>
                                        <p:cTn id="60" dur="250"/>
                                        <p:tgtEl>
                                          <p:spTgt spid="17"/>
                                        </p:tgtEl>
                                      </p:cBhvr>
                                    </p:animEffect>
                                  </p:childTnLst>
                                </p:cTn>
                              </p:par>
                            </p:childTnLst>
                          </p:cTn>
                        </p:par>
                        <p:par>
                          <p:cTn id="61" fill="hold">
                            <p:stCondLst>
                              <p:cond delay="1000"/>
                            </p:stCondLst>
                            <p:childTnLst>
                              <p:par>
                                <p:cTn id="62" presetID="22" presetClass="entr" presetSubtype="1"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up)">
                                      <p:cBhvr>
                                        <p:cTn id="64" dur="250"/>
                                        <p:tgtEl>
                                          <p:spTgt spid="18"/>
                                        </p:tgtEl>
                                      </p:cBhvr>
                                    </p:animEffect>
                                  </p:childTnLst>
                                </p:cTn>
                              </p:par>
                            </p:childTnLst>
                          </p:cTn>
                        </p:par>
                        <p:par>
                          <p:cTn id="65" fill="hold">
                            <p:stCondLst>
                              <p:cond delay="1250"/>
                            </p:stCondLst>
                            <p:childTnLst>
                              <p:par>
                                <p:cTn id="66" presetID="22" presetClass="entr" presetSubtype="1"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up)">
                                      <p:cBhvr>
                                        <p:cTn id="68" dur="250"/>
                                        <p:tgtEl>
                                          <p:spTgt spid="19"/>
                                        </p:tgtEl>
                                      </p:cBhvr>
                                    </p:animEffect>
                                  </p:childTnLst>
                                </p:cTn>
                              </p:par>
                            </p:childTnLst>
                          </p:cTn>
                        </p:par>
                        <p:par>
                          <p:cTn id="69" fill="hold">
                            <p:stCondLst>
                              <p:cond delay="1500"/>
                            </p:stCondLst>
                            <p:childTnLst>
                              <p:par>
                                <p:cTn id="70" presetID="22" presetClass="entr" presetSubtype="1"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up)">
                                      <p:cBhvr>
                                        <p:cTn id="72" dur="250"/>
                                        <p:tgtEl>
                                          <p:spTgt spid="20"/>
                                        </p:tgtEl>
                                      </p:cBhvr>
                                    </p:animEffect>
                                  </p:childTnLst>
                                </p:cTn>
                              </p:par>
                            </p:childTnLst>
                          </p:cTn>
                        </p:par>
                        <p:par>
                          <p:cTn id="73" fill="hold">
                            <p:stCondLst>
                              <p:cond delay="1750"/>
                            </p:stCondLst>
                            <p:childTnLst>
                              <p:par>
                                <p:cTn id="74" presetID="22" presetClass="entr" presetSubtype="1"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up)">
                                      <p:cBhvr>
                                        <p:cTn id="76" dur="250"/>
                                        <p:tgtEl>
                                          <p:spTgt spid="21"/>
                                        </p:tgtEl>
                                      </p:cBhvr>
                                    </p:animEffect>
                                  </p:childTnLst>
                                </p:cTn>
                              </p:par>
                            </p:childTnLst>
                          </p:cTn>
                        </p:par>
                        <p:par>
                          <p:cTn id="77" fill="hold">
                            <p:stCondLst>
                              <p:cond delay="2000"/>
                            </p:stCondLst>
                            <p:childTnLst>
                              <p:par>
                                <p:cTn id="78" presetID="22" presetClass="entr" presetSubtype="1"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ipe(up)">
                                      <p:cBhvr>
                                        <p:cTn id="80" dur="250"/>
                                        <p:tgtEl>
                                          <p:spTgt spid="22"/>
                                        </p:tgtEl>
                                      </p:cBhvr>
                                    </p:animEffect>
                                  </p:childTnLst>
                                </p:cTn>
                              </p:par>
                            </p:childTnLst>
                          </p:cTn>
                        </p:par>
                        <p:par>
                          <p:cTn id="81" fill="hold">
                            <p:stCondLst>
                              <p:cond delay="2250"/>
                            </p:stCondLst>
                            <p:childTnLst>
                              <p:par>
                                <p:cTn id="82" presetID="22" presetClass="entr" presetSubtype="1" fill="hold" nodeType="after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up)">
                                      <p:cBhvr>
                                        <p:cTn id="84" dur="25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24" grpId="0"/>
      <p:bldP spid="25"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04B7EA-A144-4F3B-84DD-861365242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720" y="2225963"/>
            <a:ext cx="6103621" cy="4069080"/>
          </a:xfrm>
          <a:prstGeom prst="rect">
            <a:avLst/>
          </a:prstGeom>
        </p:spPr>
      </p:pic>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 Fixed Step Size</a:t>
            </a:r>
          </a:p>
        </p:txBody>
      </p:sp>
      <p:grpSp>
        <p:nvGrpSpPr>
          <p:cNvPr id="20" name="Group 19">
            <a:extLst>
              <a:ext uri="{FF2B5EF4-FFF2-40B4-BE49-F238E27FC236}">
                <a16:creationId xmlns:a16="http://schemas.microsoft.com/office/drawing/2014/main" id="{F33E1034-CEC3-4316-B932-C88E8B3F59D3}"/>
              </a:ext>
            </a:extLst>
          </p:cNvPr>
          <p:cNvGrpSpPr/>
          <p:nvPr/>
        </p:nvGrpSpPr>
        <p:grpSpPr>
          <a:xfrm>
            <a:off x="2737639" y="2319883"/>
            <a:ext cx="5719061" cy="4040306"/>
            <a:chOff x="5629794" y="1741714"/>
            <a:chExt cx="5199995" cy="3629259"/>
          </a:xfrm>
        </p:grpSpPr>
        <p:sp>
          <p:nvSpPr>
            <p:cNvPr id="21" name="TextBox 20">
              <a:extLst>
                <a:ext uri="{FF2B5EF4-FFF2-40B4-BE49-F238E27FC236}">
                  <a16:creationId xmlns:a16="http://schemas.microsoft.com/office/drawing/2014/main" id="{4144F863-F94A-48BE-A41D-D5ABF3251ED7}"/>
                </a:ext>
              </a:extLst>
            </p:cNvPr>
            <p:cNvSpPr txBox="1"/>
            <p:nvPr/>
          </p:nvSpPr>
          <p:spPr>
            <a:xfrm>
              <a:off x="6677161" y="1741714"/>
              <a:ext cx="4152628" cy="369332"/>
            </a:xfrm>
            <a:prstGeom prst="rect">
              <a:avLst/>
            </a:prstGeom>
            <a:noFill/>
          </p:spPr>
          <p:txBody>
            <a:bodyPr wrap="square" rtlCol="0">
              <a:spAutoFit/>
            </a:bodyPr>
            <a:lstStyle/>
            <a:p>
              <a:pPr algn="ctr"/>
              <a:r>
                <a:rPr lang="en-US" dirty="0"/>
                <a:t>x trajectory vs y trajectory</a:t>
              </a:r>
            </a:p>
          </p:txBody>
        </p:sp>
        <p:sp>
          <p:nvSpPr>
            <p:cNvPr id="22" name="TextBox 21">
              <a:extLst>
                <a:ext uri="{FF2B5EF4-FFF2-40B4-BE49-F238E27FC236}">
                  <a16:creationId xmlns:a16="http://schemas.microsoft.com/office/drawing/2014/main" id="{56CE7A81-D1AF-4942-A8CC-A32FCCDDFEF2}"/>
                </a:ext>
              </a:extLst>
            </p:cNvPr>
            <p:cNvSpPr txBox="1"/>
            <p:nvPr/>
          </p:nvSpPr>
          <p:spPr>
            <a:xfrm>
              <a:off x="5629794" y="3181588"/>
              <a:ext cx="296091" cy="369332"/>
            </a:xfrm>
            <a:prstGeom prst="rect">
              <a:avLst/>
            </a:prstGeom>
            <a:noFill/>
          </p:spPr>
          <p:txBody>
            <a:bodyPr wrap="square" rtlCol="0">
              <a:spAutoFit/>
            </a:bodyPr>
            <a:lstStyle/>
            <a:p>
              <a:r>
                <a:rPr lang="en-US" dirty="0"/>
                <a:t>y</a:t>
              </a:r>
            </a:p>
          </p:txBody>
        </p:sp>
        <p:sp>
          <p:nvSpPr>
            <p:cNvPr id="23" name="TextBox 22">
              <a:extLst>
                <a:ext uri="{FF2B5EF4-FFF2-40B4-BE49-F238E27FC236}">
                  <a16:creationId xmlns:a16="http://schemas.microsoft.com/office/drawing/2014/main" id="{FE7D3460-4594-4F89-9277-1D728F101976}"/>
                </a:ext>
              </a:extLst>
            </p:cNvPr>
            <p:cNvSpPr txBox="1"/>
            <p:nvPr/>
          </p:nvSpPr>
          <p:spPr>
            <a:xfrm>
              <a:off x="8729110" y="5001641"/>
              <a:ext cx="296091" cy="369332"/>
            </a:xfrm>
            <a:prstGeom prst="rect">
              <a:avLst/>
            </a:prstGeom>
            <a:noFill/>
          </p:spPr>
          <p:txBody>
            <a:bodyPr wrap="square" rtlCol="0">
              <a:spAutoFit/>
            </a:bodyPr>
            <a:lstStyle/>
            <a:p>
              <a:r>
                <a:rPr lang="en-US" dirty="0"/>
                <a:t>x</a:t>
              </a:r>
            </a:p>
          </p:txBody>
        </p:sp>
      </p:gr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6F5B363-3C01-4AE9-83B3-D55EBA1A74C3}"/>
                  </a:ext>
                </a:extLst>
              </p:cNvPr>
              <p:cNvSpPr>
                <a:spLocks noGrp="1"/>
              </p:cNvSpPr>
              <p:nvPr>
                <p:ph idx="1"/>
              </p:nvPr>
            </p:nvSpPr>
            <p:spPr>
              <a:xfrm>
                <a:off x="246016" y="914401"/>
                <a:ext cx="9821527" cy="1311563"/>
              </a:xfrm>
            </p:spPr>
            <p:txBody>
              <a:bodyPr>
                <a:normAutofit/>
              </a:bodyPr>
              <a:lstStyle/>
              <a:p>
                <a:pPr marL="0" indent="0">
                  <a:buNone/>
                </a:pPr>
                <a:r>
                  <a:rPr lang="en-US" dirty="0"/>
                  <a:t>Minimize the maximum of a set of planes:</a:t>
                </a:r>
              </a:p>
              <a:p>
                <a:pPr marL="457200" lvl="1" indent="0">
                  <a:buNone/>
                </a:pPr>
                <a:r>
                  <a:rPr lang="en-US" dirty="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m:t>
                    </m:r>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𝑖</m:t>
                            </m:r>
                          </m:lim>
                        </m:limLow>
                      </m:fName>
                      <m:e>
                        <m:r>
                          <a:rPr lang="en-US" i="1" dirty="0">
                            <a:latin typeface="Cambria Math" panose="02040503050406030204" pitchFamily="18" charset="0"/>
                          </a:rPr>
                          <m:t>(</m:t>
                        </m:r>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sub>
                        </m:sSub>
                        <m:r>
                          <a:rPr lang="en-US" i="1" dirty="0">
                            <a:latin typeface="Cambria Math" panose="02040503050406030204" pitchFamily="18" charset="0"/>
                          </a:rPr>
                          <m:t>𝑥</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𝑖</m:t>
                            </m:r>
                          </m:sub>
                        </m:sSub>
                        <m:r>
                          <a:rPr lang="en-US" b="0" i="1" dirty="0" smtClean="0">
                            <a:latin typeface="Cambria Math" panose="02040503050406030204" pitchFamily="18" charset="0"/>
                          </a:rPr>
                          <m:t> </m:t>
                        </m:r>
                        <m:r>
                          <a:rPr lang="en-US" i="1" dirty="0">
                            <a:latin typeface="Cambria Math" panose="02040503050406030204" pitchFamily="18" charset="0"/>
                          </a:rPr>
                          <m:t>)</m:t>
                        </m:r>
                        <m:r>
                          <m:rPr>
                            <m:nor/>
                          </m:rPr>
                          <a:rPr lang="en-US" dirty="0"/>
                          <m:t> </m:t>
                        </m:r>
                      </m:e>
                    </m:func>
                    <m:r>
                      <a:rPr lang="en-US" i="1" dirty="0" smtClean="0">
                        <a:latin typeface="Cambria Math" panose="02040503050406030204" pitchFamily="18" charset="0"/>
                      </a:rPr>
                      <m:t>⁡</m:t>
                    </m:r>
                  </m:oMath>
                </a14:m>
                <a:r>
                  <a:rPr lang="en-US" dirty="0"/>
                  <a:t>where		      and </a:t>
                </a:r>
              </a:p>
            </p:txBody>
          </p:sp>
        </mc:Choice>
        <mc:Fallback xmlns="">
          <p:sp>
            <p:nvSpPr>
              <p:cNvPr id="11" name="Content Placeholder 2">
                <a:extLst>
                  <a:ext uri="{FF2B5EF4-FFF2-40B4-BE49-F238E27FC236}">
                    <a16:creationId xmlns:a16="http://schemas.microsoft.com/office/drawing/2014/main" id="{66F5B363-3C01-4AE9-83B3-D55EBA1A74C3}"/>
                  </a:ext>
                </a:extLst>
              </p:cNvPr>
              <p:cNvSpPr>
                <a:spLocks noGrp="1" noRot="1" noChangeAspect="1" noMove="1" noResize="1" noEditPoints="1" noAdjustHandles="1" noChangeArrowheads="1" noChangeShapeType="1" noTextEdit="1"/>
              </p:cNvSpPr>
              <p:nvPr>
                <p:ph idx="1"/>
              </p:nvPr>
            </p:nvSpPr>
            <p:spPr>
              <a:xfrm>
                <a:off x="246016" y="914401"/>
                <a:ext cx="9821527" cy="1311563"/>
              </a:xfrm>
              <a:blipFill>
                <a:blip r:embed="rId3"/>
                <a:stretch>
                  <a:fillRect l="-1241" t="-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34F34A-7675-427F-98F3-C2C95073C2E7}"/>
                  </a:ext>
                </a:extLst>
              </p:cNvPr>
              <p:cNvSpPr txBox="1"/>
              <p:nvPr/>
            </p:nvSpPr>
            <p:spPr>
              <a:xfrm>
                <a:off x="5508171" y="1383432"/>
                <a:ext cx="1525226"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500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2" name="TextBox 11">
                <a:extLst>
                  <a:ext uri="{FF2B5EF4-FFF2-40B4-BE49-F238E27FC236}">
                    <a16:creationId xmlns:a16="http://schemas.microsoft.com/office/drawing/2014/main" id="{CA34F34A-7675-427F-98F3-C2C95073C2E7}"/>
                  </a:ext>
                </a:extLst>
              </p:cNvPr>
              <p:cNvSpPr txBox="1">
                <a:spLocks noRot="1" noChangeAspect="1" noMove="1" noResize="1" noEditPoints="1" noAdjustHandles="1" noChangeArrowheads="1" noChangeShapeType="1" noTextEdit="1"/>
              </p:cNvSpPr>
              <p:nvPr/>
            </p:nvSpPr>
            <p:spPr>
              <a:xfrm>
                <a:off x="5508171" y="1383432"/>
                <a:ext cx="1525226" cy="373500"/>
              </a:xfrm>
              <a:prstGeom prst="rect">
                <a:avLst/>
              </a:prstGeom>
              <a:blipFill>
                <a:blip r:embed="rId4"/>
                <a:stretch>
                  <a:fillRect l="-4400" t="-1639" r="-1200"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FFA47C8-86C4-4248-95B5-4DB32D25F9E1}"/>
                  </a:ext>
                </a:extLst>
              </p:cNvPr>
              <p:cNvSpPr txBox="1"/>
              <p:nvPr/>
            </p:nvSpPr>
            <p:spPr>
              <a:xfrm>
                <a:off x="7736416" y="1379607"/>
                <a:ext cx="1500091"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500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13" name="TextBox 12">
                <a:extLst>
                  <a:ext uri="{FF2B5EF4-FFF2-40B4-BE49-F238E27FC236}">
                    <a16:creationId xmlns:a16="http://schemas.microsoft.com/office/drawing/2014/main" id="{AFFA47C8-86C4-4248-95B5-4DB32D25F9E1}"/>
                  </a:ext>
                </a:extLst>
              </p:cNvPr>
              <p:cNvSpPr txBox="1">
                <a:spLocks noRot="1" noChangeAspect="1" noMove="1" noResize="1" noEditPoints="1" noAdjustHandles="1" noChangeArrowheads="1" noChangeShapeType="1" noTextEdit="1"/>
              </p:cNvSpPr>
              <p:nvPr/>
            </p:nvSpPr>
            <p:spPr>
              <a:xfrm>
                <a:off x="7736416" y="1379607"/>
                <a:ext cx="1500091" cy="373500"/>
              </a:xfrm>
              <a:prstGeom prst="rect">
                <a:avLst/>
              </a:prstGeom>
              <a:blipFill>
                <a:blip r:embed="rId5"/>
                <a:stretch>
                  <a:fillRect l="-4472" r="-1220" b="-6452"/>
                </a:stretch>
              </a:blipFill>
            </p:spPr>
            <p:txBody>
              <a:bodyPr/>
              <a:lstStyle/>
              <a:p>
                <a:r>
                  <a:rPr lang="en-US">
                    <a:noFill/>
                  </a:rPr>
                  <a:t> </a:t>
                </a:r>
              </a:p>
            </p:txBody>
          </p:sp>
        </mc:Fallback>
      </mc:AlternateContent>
    </p:spTree>
    <p:extLst>
      <p:ext uri="{BB962C8B-B14F-4D97-AF65-F5344CB8AC3E}">
        <p14:creationId xmlns:p14="http://schemas.microsoft.com/office/powerpoint/2010/main" val="1621428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ACA1794-5FCC-4F09-BA28-A3D314FD7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634" y="2227681"/>
            <a:ext cx="6084444" cy="4056295"/>
          </a:xfrm>
          <a:prstGeom prst="rect">
            <a:avLst/>
          </a:prstGeom>
        </p:spPr>
      </p:pic>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 Decreasing Step Size</a:t>
            </a:r>
          </a:p>
        </p:txBody>
      </p:sp>
      <p:grpSp>
        <p:nvGrpSpPr>
          <p:cNvPr id="18" name="Group 17">
            <a:extLst>
              <a:ext uri="{FF2B5EF4-FFF2-40B4-BE49-F238E27FC236}">
                <a16:creationId xmlns:a16="http://schemas.microsoft.com/office/drawing/2014/main" id="{E5770CFF-D5C5-44FC-A43B-268B00951949}"/>
              </a:ext>
            </a:extLst>
          </p:cNvPr>
          <p:cNvGrpSpPr/>
          <p:nvPr/>
        </p:nvGrpSpPr>
        <p:grpSpPr>
          <a:xfrm>
            <a:off x="2737639" y="2319883"/>
            <a:ext cx="5719061" cy="4040306"/>
            <a:chOff x="5629794" y="1741714"/>
            <a:chExt cx="5199995" cy="3629259"/>
          </a:xfrm>
        </p:grpSpPr>
        <p:sp>
          <p:nvSpPr>
            <p:cNvPr id="21" name="TextBox 20">
              <a:extLst>
                <a:ext uri="{FF2B5EF4-FFF2-40B4-BE49-F238E27FC236}">
                  <a16:creationId xmlns:a16="http://schemas.microsoft.com/office/drawing/2014/main" id="{E72FC89F-493D-4AE1-9B1C-BB2EA6AAD919}"/>
                </a:ext>
              </a:extLst>
            </p:cNvPr>
            <p:cNvSpPr txBox="1"/>
            <p:nvPr/>
          </p:nvSpPr>
          <p:spPr>
            <a:xfrm>
              <a:off x="6677161" y="1741714"/>
              <a:ext cx="4152628" cy="369332"/>
            </a:xfrm>
            <a:prstGeom prst="rect">
              <a:avLst/>
            </a:prstGeom>
            <a:noFill/>
          </p:spPr>
          <p:txBody>
            <a:bodyPr wrap="square" rtlCol="0">
              <a:spAutoFit/>
            </a:bodyPr>
            <a:lstStyle/>
            <a:p>
              <a:pPr algn="ctr"/>
              <a:r>
                <a:rPr lang="en-US" dirty="0"/>
                <a:t>x trajectory vs y trajectory</a:t>
              </a:r>
            </a:p>
          </p:txBody>
        </p:sp>
        <p:sp>
          <p:nvSpPr>
            <p:cNvPr id="22" name="TextBox 21">
              <a:extLst>
                <a:ext uri="{FF2B5EF4-FFF2-40B4-BE49-F238E27FC236}">
                  <a16:creationId xmlns:a16="http://schemas.microsoft.com/office/drawing/2014/main" id="{0A3E6C83-FC1A-4482-9849-391680F9423F}"/>
                </a:ext>
              </a:extLst>
            </p:cNvPr>
            <p:cNvSpPr txBox="1"/>
            <p:nvPr/>
          </p:nvSpPr>
          <p:spPr>
            <a:xfrm>
              <a:off x="5629794" y="3181588"/>
              <a:ext cx="296091" cy="369332"/>
            </a:xfrm>
            <a:prstGeom prst="rect">
              <a:avLst/>
            </a:prstGeom>
            <a:noFill/>
          </p:spPr>
          <p:txBody>
            <a:bodyPr wrap="square" rtlCol="0">
              <a:spAutoFit/>
            </a:bodyPr>
            <a:lstStyle/>
            <a:p>
              <a:r>
                <a:rPr lang="en-US" dirty="0"/>
                <a:t>y</a:t>
              </a:r>
            </a:p>
          </p:txBody>
        </p:sp>
        <p:sp>
          <p:nvSpPr>
            <p:cNvPr id="23" name="TextBox 22">
              <a:extLst>
                <a:ext uri="{FF2B5EF4-FFF2-40B4-BE49-F238E27FC236}">
                  <a16:creationId xmlns:a16="http://schemas.microsoft.com/office/drawing/2014/main" id="{E5162085-2808-4D32-B7D2-4AC9156F36E0}"/>
                </a:ext>
              </a:extLst>
            </p:cNvPr>
            <p:cNvSpPr txBox="1"/>
            <p:nvPr/>
          </p:nvSpPr>
          <p:spPr>
            <a:xfrm>
              <a:off x="8729110" y="5001641"/>
              <a:ext cx="296091" cy="369332"/>
            </a:xfrm>
            <a:prstGeom prst="rect">
              <a:avLst/>
            </a:prstGeom>
            <a:noFill/>
          </p:spPr>
          <p:txBody>
            <a:bodyPr wrap="square" rtlCol="0">
              <a:spAutoFit/>
            </a:bodyPr>
            <a:lstStyle/>
            <a:p>
              <a:r>
                <a:rPr lang="en-US" dirty="0"/>
                <a:t>x</a:t>
              </a:r>
            </a:p>
          </p:txBody>
        </p:sp>
      </p:grpSp>
      <p:sp>
        <p:nvSpPr>
          <p:cNvPr id="15" name="TextBox 14">
            <a:extLst>
              <a:ext uri="{FF2B5EF4-FFF2-40B4-BE49-F238E27FC236}">
                <a16:creationId xmlns:a16="http://schemas.microsoft.com/office/drawing/2014/main" id="{367EC409-EDC7-4840-B7C7-DAB9BB46BCB2}"/>
              </a:ext>
            </a:extLst>
          </p:cNvPr>
          <p:cNvSpPr txBox="1"/>
          <p:nvPr/>
        </p:nvSpPr>
        <p:spPr>
          <a:xfrm>
            <a:off x="3150809" y="5622207"/>
            <a:ext cx="642801" cy="403749"/>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A69E1767-E404-4C24-ADCC-3AB933824D90}"/>
                  </a:ext>
                </a:extLst>
              </p:cNvPr>
              <p:cNvSpPr>
                <a:spLocks noGrp="1"/>
              </p:cNvSpPr>
              <p:nvPr>
                <p:ph idx="1"/>
              </p:nvPr>
            </p:nvSpPr>
            <p:spPr>
              <a:xfrm>
                <a:off x="246016" y="914401"/>
                <a:ext cx="9821527" cy="1311563"/>
              </a:xfrm>
            </p:spPr>
            <p:txBody>
              <a:bodyPr>
                <a:normAutofit/>
              </a:bodyPr>
              <a:lstStyle/>
              <a:p>
                <a:pPr marL="0" indent="0">
                  <a:buNone/>
                </a:pPr>
                <a:r>
                  <a:rPr lang="en-US" dirty="0"/>
                  <a:t>Minimize the maximum of a set of planes:</a:t>
                </a:r>
              </a:p>
              <a:p>
                <a:pPr marL="457200" lvl="1" indent="0">
                  <a:buNone/>
                </a:pPr>
                <a:r>
                  <a:rPr lang="en-US" dirty="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m:t>
                    </m:r>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𝑖</m:t>
                            </m:r>
                          </m:lim>
                        </m:limLow>
                      </m:fName>
                      <m:e>
                        <m:r>
                          <a:rPr lang="en-US" i="1" dirty="0">
                            <a:latin typeface="Cambria Math" panose="02040503050406030204" pitchFamily="18" charset="0"/>
                          </a:rPr>
                          <m:t>(</m:t>
                        </m:r>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sub>
                        </m:sSub>
                        <m:r>
                          <a:rPr lang="en-US" i="1" dirty="0">
                            <a:latin typeface="Cambria Math" panose="02040503050406030204" pitchFamily="18" charset="0"/>
                          </a:rPr>
                          <m:t>𝑥</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𝑖</m:t>
                            </m:r>
                          </m:sub>
                        </m:sSub>
                        <m:r>
                          <a:rPr lang="en-US" b="0" i="1" dirty="0" smtClean="0">
                            <a:latin typeface="Cambria Math" panose="02040503050406030204" pitchFamily="18" charset="0"/>
                          </a:rPr>
                          <m:t> </m:t>
                        </m:r>
                        <m:r>
                          <a:rPr lang="en-US" i="1" dirty="0">
                            <a:latin typeface="Cambria Math" panose="02040503050406030204" pitchFamily="18" charset="0"/>
                          </a:rPr>
                          <m:t>)</m:t>
                        </m:r>
                        <m:r>
                          <m:rPr>
                            <m:nor/>
                          </m:rPr>
                          <a:rPr lang="en-US" dirty="0"/>
                          <m:t> </m:t>
                        </m:r>
                      </m:e>
                    </m:func>
                    <m:r>
                      <a:rPr lang="en-US" i="1" dirty="0" smtClean="0">
                        <a:latin typeface="Cambria Math" panose="02040503050406030204" pitchFamily="18" charset="0"/>
                      </a:rPr>
                      <m:t>⁡</m:t>
                    </m:r>
                  </m:oMath>
                </a14:m>
                <a:r>
                  <a:rPr lang="en-US" dirty="0"/>
                  <a:t>where		      and </a:t>
                </a:r>
              </a:p>
            </p:txBody>
          </p:sp>
        </mc:Choice>
        <mc:Fallback xmlns="">
          <p:sp>
            <p:nvSpPr>
              <p:cNvPr id="16" name="Content Placeholder 2">
                <a:extLst>
                  <a:ext uri="{FF2B5EF4-FFF2-40B4-BE49-F238E27FC236}">
                    <a16:creationId xmlns:a16="http://schemas.microsoft.com/office/drawing/2014/main" id="{A69E1767-E404-4C24-ADCC-3AB933824D90}"/>
                  </a:ext>
                </a:extLst>
              </p:cNvPr>
              <p:cNvSpPr>
                <a:spLocks noGrp="1" noRot="1" noChangeAspect="1" noMove="1" noResize="1" noEditPoints="1" noAdjustHandles="1" noChangeArrowheads="1" noChangeShapeType="1" noTextEdit="1"/>
              </p:cNvSpPr>
              <p:nvPr>
                <p:ph idx="1"/>
              </p:nvPr>
            </p:nvSpPr>
            <p:spPr>
              <a:xfrm>
                <a:off x="246016" y="914401"/>
                <a:ext cx="9821527" cy="1311563"/>
              </a:xfrm>
              <a:blipFill>
                <a:blip r:embed="rId4"/>
                <a:stretch>
                  <a:fillRect l="-1241" t="-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82EF058-5351-4ECF-97C4-DF61E1BA8E09}"/>
                  </a:ext>
                </a:extLst>
              </p:cNvPr>
              <p:cNvSpPr txBox="1"/>
              <p:nvPr/>
            </p:nvSpPr>
            <p:spPr>
              <a:xfrm>
                <a:off x="5508171" y="1383432"/>
                <a:ext cx="1525226"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500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7" name="TextBox 16">
                <a:extLst>
                  <a:ext uri="{FF2B5EF4-FFF2-40B4-BE49-F238E27FC236}">
                    <a16:creationId xmlns:a16="http://schemas.microsoft.com/office/drawing/2014/main" id="{D82EF058-5351-4ECF-97C4-DF61E1BA8E09}"/>
                  </a:ext>
                </a:extLst>
              </p:cNvPr>
              <p:cNvSpPr txBox="1">
                <a:spLocks noRot="1" noChangeAspect="1" noMove="1" noResize="1" noEditPoints="1" noAdjustHandles="1" noChangeArrowheads="1" noChangeShapeType="1" noTextEdit="1"/>
              </p:cNvSpPr>
              <p:nvPr/>
            </p:nvSpPr>
            <p:spPr>
              <a:xfrm>
                <a:off x="5508171" y="1383432"/>
                <a:ext cx="1525226" cy="373500"/>
              </a:xfrm>
              <a:prstGeom prst="rect">
                <a:avLst/>
              </a:prstGeom>
              <a:blipFill>
                <a:blip r:embed="rId5"/>
                <a:stretch>
                  <a:fillRect l="-4400" t="-1639" r="-1200"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87A25F7-6C81-45F6-8C2E-0BD5CF441EE2}"/>
                  </a:ext>
                </a:extLst>
              </p:cNvPr>
              <p:cNvSpPr txBox="1"/>
              <p:nvPr/>
            </p:nvSpPr>
            <p:spPr>
              <a:xfrm>
                <a:off x="7736416" y="1379607"/>
                <a:ext cx="1500091"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500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20" name="TextBox 19">
                <a:extLst>
                  <a:ext uri="{FF2B5EF4-FFF2-40B4-BE49-F238E27FC236}">
                    <a16:creationId xmlns:a16="http://schemas.microsoft.com/office/drawing/2014/main" id="{387A25F7-6C81-45F6-8C2E-0BD5CF441EE2}"/>
                  </a:ext>
                </a:extLst>
              </p:cNvPr>
              <p:cNvSpPr txBox="1">
                <a:spLocks noRot="1" noChangeAspect="1" noMove="1" noResize="1" noEditPoints="1" noAdjustHandles="1" noChangeArrowheads="1" noChangeShapeType="1" noTextEdit="1"/>
              </p:cNvSpPr>
              <p:nvPr/>
            </p:nvSpPr>
            <p:spPr>
              <a:xfrm>
                <a:off x="7736416" y="1379607"/>
                <a:ext cx="1500091" cy="373500"/>
              </a:xfrm>
              <a:prstGeom prst="rect">
                <a:avLst/>
              </a:prstGeom>
              <a:blipFill>
                <a:blip r:embed="rId6"/>
                <a:stretch>
                  <a:fillRect l="-4472" r="-1220" b="-6452"/>
                </a:stretch>
              </a:blipFill>
            </p:spPr>
            <p:txBody>
              <a:bodyPr/>
              <a:lstStyle/>
              <a:p>
                <a:r>
                  <a:rPr lang="en-US">
                    <a:noFill/>
                  </a:rPr>
                  <a:t> </a:t>
                </a:r>
              </a:p>
            </p:txBody>
          </p:sp>
        </mc:Fallback>
      </mc:AlternateContent>
    </p:spTree>
    <p:extLst>
      <p:ext uri="{BB962C8B-B14F-4D97-AF65-F5344CB8AC3E}">
        <p14:creationId xmlns:p14="http://schemas.microsoft.com/office/powerpoint/2010/main" val="1505988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01B96-3559-479A-A56A-36B3BB72E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727" y="2225963"/>
            <a:ext cx="6103621" cy="4069080"/>
          </a:xfrm>
          <a:prstGeom prst="rect">
            <a:avLst/>
          </a:prstGeom>
        </p:spPr>
      </p:pic>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 AdaGrad Optimization</a:t>
            </a:r>
          </a:p>
        </p:txBody>
      </p:sp>
      <p:grpSp>
        <p:nvGrpSpPr>
          <p:cNvPr id="18" name="Group 17">
            <a:extLst>
              <a:ext uri="{FF2B5EF4-FFF2-40B4-BE49-F238E27FC236}">
                <a16:creationId xmlns:a16="http://schemas.microsoft.com/office/drawing/2014/main" id="{E5770CFF-D5C5-44FC-A43B-268B00951949}"/>
              </a:ext>
            </a:extLst>
          </p:cNvPr>
          <p:cNvGrpSpPr/>
          <p:nvPr/>
        </p:nvGrpSpPr>
        <p:grpSpPr>
          <a:xfrm>
            <a:off x="2737639" y="2319883"/>
            <a:ext cx="5719061" cy="4040306"/>
            <a:chOff x="5629794" y="1741714"/>
            <a:chExt cx="5199995" cy="3629259"/>
          </a:xfrm>
        </p:grpSpPr>
        <p:sp>
          <p:nvSpPr>
            <p:cNvPr id="21" name="TextBox 20">
              <a:extLst>
                <a:ext uri="{FF2B5EF4-FFF2-40B4-BE49-F238E27FC236}">
                  <a16:creationId xmlns:a16="http://schemas.microsoft.com/office/drawing/2014/main" id="{E72FC89F-493D-4AE1-9B1C-BB2EA6AAD919}"/>
                </a:ext>
              </a:extLst>
            </p:cNvPr>
            <p:cNvSpPr txBox="1"/>
            <p:nvPr/>
          </p:nvSpPr>
          <p:spPr>
            <a:xfrm>
              <a:off x="6677161" y="1741714"/>
              <a:ext cx="4152628" cy="369332"/>
            </a:xfrm>
            <a:prstGeom prst="rect">
              <a:avLst/>
            </a:prstGeom>
            <a:noFill/>
          </p:spPr>
          <p:txBody>
            <a:bodyPr wrap="square" rtlCol="0">
              <a:spAutoFit/>
            </a:bodyPr>
            <a:lstStyle/>
            <a:p>
              <a:pPr algn="ctr"/>
              <a:r>
                <a:rPr lang="en-US" dirty="0"/>
                <a:t>x trajectory vs y trajectory</a:t>
              </a:r>
            </a:p>
          </p:txBody>
        </p:sp>
        <p:sp>
          <p:nvSpPr>
            <p:cNvPr id="22" name="TextBox 21">
              <a:extLst>
                <a:ext uri="{FF2B5EF4-FFF2-40B4-BE49-F238E27FC236}">
                  <a16:creationId xmlns:a16="http://schemas.microsoft.com/office/drawing/2014/main" id="{0A3E6C83-FC1A-4482-9849-391680F9423F}"/>
                </a:ext>
              </a:extLst>
            </p:cNvPr>
            <p:cNvSpPr txBox="1"/>
            <p:nvPr/>
          </p:nvSpPr>
          <p:spPr>
            <a:xfrm>
              <a:off x="5629794" y="3181588"/>
              <a:ext cx="296091" cy="369332"/>
            </a:xfrm>
            <a:prstGeom prst="rect">
              <a:avLst/>
            </a:prstGeom>
            <a:noFill/>
          </p:spPr>
          <p:txBody>
            <a:bodyPr wrap="square" rtlCol="0">
              <a:spAutoFit/>
            </a:bodyPr>
            <a:lstStyle/>
            <a:p>
              <a:r>
                <a:rPr lang="en-US" dirty="0"/>
                <a:t>y</a:t>
              </a:r>
            </a:p>
          </p:txBody>
        </p:sp>
        <p:sp>
          <p:nvSpPr>
            <p:cNvPr id="23" name="TextBox 22">
              <a:extLst>
                <a:ext uri="{FF2B5EF4-FFF2-40B4-BE49-F238E27FC236}">
                  <a16:creationId xmlns:a16="http://schemas.microsoft.com/office/drawing/2014/main" id="{E5162085-2808-4D32-B7D2-4AC9156F36E0}"/>
                </a:ext>
              </a:extLst>
            </p:cNvPr>
            <p:cNvSpPr txBox="1"/>
            <p:nvPr/>
          </p:nvSpPr>
          <p:spPr>
            <a:xfrm>
              <a:off x="8729110" y="5001641"/>
              <a:ext cx="296091" cy="369332"/>
            </a:xfrm>
            <a:prstGeom prst="rect">
              <a:avLst/>
            </a:prstGeom>
            <a:noFill/>
          </p:spPr>
          <p:txBody>
            <a:bodyPr wrap="square" rtlCol="0">
              <a:spAutoFit/>
            </a:bodyPr>
            <a:lstStyle/>
            <a:p>
              <a:r>
                <a:rPr lang="en-US" dirty="0"/>
                <a:t>x</a:t>
              </a:r>
            </a:p>
          </p:txBody>
        </p:sp>
      </p:gr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A69E1767-E404-4C24-ADCC-3AB933824D90}"/>
                  </a:ext>
                </a:extLst>
              </p:cNvPr>
              <p:cNvSpPr>
                <a:spLocks noGrp="1"/>
              </p:cNvSpPr>
              <p:nvPr>
                <p:ph idx="1"/>
              </p:nvPr>
            </p:nvSpPr>
            <p:spPr>
              <a:xfrm>
                <a:off x="246016" y="914401"/>
                <a:ext cx="9821527" cy="1311563"/>
              </a:xfrm>
            </p:spPr>
            <p:txBody>
              <a:bodyPr>
                <a:normAutofit/>
              </a:bodyPr>
              <a:lstStyle/>
              <a:p>
                <a:pPr marL="0" indent="0">
                  <a:buNone/>
                </a:pPr>
                <a:r>
                  <a:rPr lang="en-US" dirty="0"/>
                  <a:t>Minimize the maximum of a set of planes:</a:t>
                </a:r>
              </a:p>
              <a:p>
                <a:pPr marL="457200" lvl="1" indent="0">
                  <a:buNone/>
                </a:pPr>
                <a:r>
                  <a:rPr lang="en-US" dirty="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m:t>
                    </m:r>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𝑖</m:t>
                            </m:r>
                          </m:lim>
                        </m:limLow>
                      </m:fName>
                      <m:e>
                        <m:r>
                          <a:rPr lang="en-US" i="1" dirty="0">
                            <a:latin typeface="Cambria Math" panose="02040503050406030204" pitchFamily="18" charset="0"/>
                          </a:rPr>
                          <m:t>(</m:t>
                        </m:r>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sub>
                        </m:sSub>
                        <m:r>
                          <a:rPr lang="en-US" i="1" dirty="0">
                            <a:latin typeface="Cambria Math" panose="02040503050406030204" pitchFamily="18" charset="0"/>
                          </a:rPr>
                          <m:t>𝑥</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𝑖</m:t>
                            </m:r>
                          </m:sub>
                        </m:sSub>
                        <m:r>
                          <a:rPr lang="en-US" b="0" i="1" dirty="0" smtClean="0">
                            <a:latin typeface="Cambria Math" panose="02040503050406030204" pitchFamily="18" charset="0"/>
                          </a:rPr>
                          <m:t> </m:t>
                        </m:r>
                        <m:r>
                          <a:rPr lang="en-US" i="1" dirty="0">
                            <a:latin typeface="Cambria Math" panose="02040503050406030204" pitchFamily="18" charset="0"/>
                          </a:rPr>
                          <m:t>)</m:t>
                        </m:r>
                        <m:r>
                          <m:rPr>
                            <m:nor/>
                          </m:rPr>
                          <a:rPr lang="en-US" dirty="0"/>
                          <m:t> </m:t>
                        </m:r>
                      </m:e>
                    </m:func>
                    <m:r>
                      <a:rPr lang="en-US" i="1" dirty="0" smtClean="0">
                        <a:latin typeface="Cambria Math" panose="02040503050406030204" pitchFamily="18" charset="0"/>
                      </a:rPr>
                      <m:t>⁡</m:t>
                    </m:r>
                  </m:oMath>
                </a14:m>
                <a:r>
                  <a:rPr lang="en-US" dirty="0"/>
                  <a:t>where		      and </a:t>
                </a:r>
              </a:p>
            </p:txBody>
          </p:sp>
        </mc:Choice>
        <mc:Fallback xmlns="">
          <p:sp>
            <p:nvSpPr>
              <p:cNvPr id="16" name="Content Placeholder 2">
                <a:extLst>
                  <a:ext uri="{FF2B5EF4-FFF2-40B4-BE49-F238E27FC236}">
                    <a16:creationId xmlns:a16="http://schemas.microsoft.com/office/drawing/2014/main" id="{A69E1767-E404-4C24-ADCC-3AB933824D90}"/>
                  </a:ext>
                </a:extLst>
              </p:cNvPr>
              <p:cNvSpPr>
                <a:spLocks noGrp="1" noRot="1" noChangeAspect="1" noMove="1" noResize="1" noEditPoints="1" noAdjustHandles="1" noChangeArrowheads="1" noChangeShapeType="1" noTextEdit="1"/>
              </p:cNvSpPr>
              <p:nvPr>
                <p:ph idx="1"/>
              </p:nvPr>
            </p:nvSpPr>
            <p:spPr>
              <a:xfrm>
                <a:off x="246016" y="914401"/>
                <a:ext cx="9821527" cy="1311563"/>
              </a:xfrm>
              <a:blipFill>
                <a:blip r:embed="rId4"/>
                <a:stretch>
                  <a:fillRect l="-1241" t="-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82EF058-5351-4ECF-97C4-DF61E1BA8E09}"/>
                  </a:ext>
                </a:extLst>
              </p:cNvPr>
              <p:cNvSpPr txBox="1"/>
              <p:nvPr/>
            </p:nvSpPr>
            <p:spPr>
              <a:xfrm>
                <a:off x="5508171" y="1383432"/>
                <a:ext cx="1525226"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500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7" name="TextBox 16">
                <a:extLst>
                  <a:ext uri="{FF2B5EF4-FFF2-40B4-BE49-F238E27FC236}">
                    <a16:creationId xmlns:a16="http://schemas.microsoft.com/office/drawing/2014/main" id="{D82EF058-5351-4ECF-97C4-DF61E1BA8E09}"/>
                  </a:ext>
                </a:extLst>
              </p:cNvPr>
              <p:cNvSpPr txBox="1">
                <a:spLocks noRot="1" noChangeAspect="1" noMove="1" noResize="1" noEditPoints="1" noAdjustHandles="1" noChangeArrowheads="1" noChangeShapeType="1" noTextEdit="1"/>
              </p:cNvSpPr>
              <p:nvPr/>
            </p:nvSpPr>
            <p:spPr>
              <a:xfrm>
                <a:off x="5508171" y="1383432"/>
                <a:ext cx="1525226" cy="373500"/>
              </a:xfrm>
              <a:prstGeom prst="rect">
                <a:avLst/>
              </a:prstGeom>
              <a:blipFill>
                <a:blip r:embed="rId5"/>
                <a:stretch>
                  <a:fillRect l="-4400" t="-1639" r="-1200"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87A25F7-6C81-45F6-8C2E-0BD5CF441EE2}"/>
                  </a:ext>
                </a:extLst>
              </p:cNvPr>
              <p:cNvSpPr txBox="1"/>
              <p:nvPr/>
            </p:nvSpPr>
            <p:spPr>
              <a:xfrm>
                <a:off x="7736416" y="1379607"/>
                <a:ext cx="1500091"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500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20" name="TextBox 19">
                <a:extLst>
                  <a:ext uri="{FF2B5EF4-FFF2-40B4-BE49-F238E27FC236}">
                    <a16:creationId xmlns:a16="http://schemas.microsoft.com/office/drawing/2014/main" id="{387A25F7-6C81-45F6-8C2E-0BD5CF441EE2}"/>
                  </a:ext>
                </a:extLst>
              </p:cNvPr>
              <p:cNvSpPr txBox="1">
                <a:spLocks noRot="1" noChangeAspect="1" noMove="1" noResize="1" noEditPoints="1" noAdjustHandles="1" noChangeArrowheads="1" noChangeShapeType="1" noTextEdit="1"/>
              </p:cNvSpPr>
              <p:nvPr/>
            </p:nvSpPr>
            <p:spPr>
              <a:xfrm>
                <a:off x="7736416" y="1379607"/>
                <a:ext cx="1500091" cy="373500"/>
              </a:xfrm>
              <a:prstGeom prst="rect">
                <a:avLst/>
              </a:prstGeom>
              <a:blipFill>
                <a:blip r:embed="rId6"/>
                <a:stretch>
                  <a:fillRect l="-4472" r="-1220" b="-6452"/>
                </a:stretch>
              </a:blipFill>
            </p:spPr>
            <p:txBody>
              <a:bodyPr/>
              <a:lstStyle/>
              <a:p>
                <a:r>
                  <a:rPr lang="en-US">
                    <a:noFill/>
                  </a:rPr>
                  <a:t> </a:t>
                </a:r>
              </a:p>
            </p:txBody>
          </p:sp>
        </mc:Fallback>
      </mc:AlternateContent>
    </p:spTree>
    <p:extLst>
      <p:ext uri="{BB962C8B-B14F-4D97-AF65-F5344CB8AC3E}">
        <p14:creationId xmlns:p14="http://schemas.microsoft.com/office/powerpoint/2010/main" val="4168305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BF6036-D05E-4493-A61C-426652D6B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903" y="2234774"/>
            <a:ext cx="6084444" cy="4056295"/>
          </a:xfrm>
          <a:prstGeom prst="rect">
            <a:avLst/>
          </a:prstGeom>
        </p:spPr>
      </p:pic>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 Adaptive Step Size</a:t>
            </a:r>
          </a:p>
        </p:txBody>
      </p:sp>
      <p:grpSp>
        <p:nvGrpSpPr>
          <p:cNvPr id="18" name="Group 17">
            <a:extLst>
              <a:ext uri="{FF2B5EF4-FFF2-40B4-BE49-F238E27FC236}">
                <a16:creationId xmlns:a16="http://schemas.microsoft.com/office/drawing/2014/main" id="{E5770CFF-D5C5-44FC-A43B-268B00951949}"/>
              </a:ext>
            </a:extLst>
          </p:cNvPr>
          <p:cNvGrpSpPr/>
          <p:nvPr/>
        </p:nvGrpSpPr>
        <p:grpSpPr>
          <a:xfrm>
            <a:off x="2737639" y="2319883"/>
            <a:ext cx="5719061" cy="4040306"/>
            <a:chOff x="5629794" y="1741714"/>
            <a:chExt cx="5199995" cy="3629259"/>
          </a:xfrm>
        </p:grpSpPr>
        <p:sp>
          <p:nvSpPr>
            <p:cNvPr id="21" name="TextBox 20">
              <a:extLst>
                <a:ext uri="{FF2B5EF4-FFF2-40B4-BE49-F238E27FC236}">
                  <a16:creationId xmlns:a16="http://schemas.microsoft.com/office/drawing/2014/main" id="{E72FC89F-493D-4AE1-9B1C-BB2EA6AAD919}"/>
                </a:ext>
              </a:extLst>
            </p:cNvPr>
            <p:cNvSpPr txBox="1"/>
            <p:nvPr/>
          </p:nvSpPr>
          <p:spPr>
            <a:xfrm>
              <a:off x="6677161" y="1741714"/>
              <a:ext cx="4152628" cy="369332"/>
            </a:xfrm>
            <a:prstGeom prst="rect">
              <a:avLst/>
            </a:prstGeom>
            <a:noFill/>
          </p:spPr>
          <p:txBody>
            <a:bodyPr wrap="square" rtlCol="0">
              <a:spAutoFit/>
            </a:bodyPr>
            <a:lstStyle/>
            <a:p>
              <a:pPr algn="ctr"/>
              <a:r>
                <a:rPr lang="en-US" dirty="0"/>
                <a:t>x trajectory vs y trajectory</a:t>
              </a:r>
            </a:p>
          </p:txBody>
        </p:sp>
        <p:sp>
          <p:nvSpPr>
            <p:cNvPr id="22" name="TextBox 21">
              <a:extLst>
                <a:ext uri="{FF2B5EF4-FFF2-40B4-BE49-F238E27FC236}">
                  <a16:creationId xmlns:a16="http://schemas.microsoft.com/office/drawing/2014/main" id="{0A3E6C83-FC1A-4482-9849-391680F9423F}"/>
                </a:ext>
              </a:extLst>
            </p:cNvPr>
            <p:cNvSpPr txBox="1"/>
            <p:nvPr/>
          </p:nvSpPr>
          <p:spPr>
            <a:xfrm>
              <a:off x="5629794" y="3181588"/>
              <a:ext cx="296091" cy="369332"/>
            </a:xfrm>
            <a:prstGeom prst="rect">
              <a:avLst/>
            </a:prstGeom>
            <a:noFill/>
          </p:spPr>
          <p:txBody>
            <a:bodyPr wrap="square" rtlCol="0">
              <a:spAutoFit/>
            </a:bodyPr>
            <a:lstStyle/>
            <a:p>
              <a:r>
                <a:rPr lang="en-US" dirty="0"/>
                <a:t>y</a:t>
              </a:r>
            </a:p>
          </p:txBody>
        </p:sp>
        <p:sp>
          <p:nvSpPr>
            <p:cNvPr id="23" name="TextBox 22">
              <a:extLst>
                <a:ext uri="{FF2B5EF4-FFF2-40B4-BE49-F238E27FC236}">
                  <a16:creationId xmlns:a16="http://schemas.microsoft.com/office/drawing/2014/main" id="{E5162085-2808-4D32-B7D2-4AC9156F36E0}"/>
                </a:ext>
              </a:extLst>
            </p:cNvPr>
            <p:cNvSpPr txBox="1"/>
            <p:nvPr/>
          </p:nvSpPr>
          <p:spPr>
            <a:xfrm>
              <a:off x="8729110" y="5001641"/>
              <a:ext cx="296091" cy="369332"/>
            </a:xfrm>
            <a:prstGeom prst="rect">
              <a:avLst/>
            </a:prstGeom>
            <a:noFill/>
          </p:spPr>
          <p:txBody>
            <a:bodyPr wrap="square" rtlCol="0">
              <a:spAutoFit/>
            </a:bodyPr>
            <a:lstStyle/>
            <a:p>
              <a:r>
                <a:rPr lang="en-US" dirty="0"/>
                <a:t>x</a:t>
              </a:r>
            </a:p>
          </p:txBody>
        </p:sp>
      </p:grp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567592E7-BE14-4EF3-8655-C8173B77CEC7}"/>
                  </a:ext>
                </a:extLst>
              </p:cNvPr>
              <p:cNvSpPr>
                <a:spLocks noGrp="1"/>
              </p:cNvSpPr>
              <p:nvPr>
                <p:ph idx="1"/>
              </p:nvPr>
            </p:nvSpPr>
            <p:spPr>
              <a:xfrm>
                <a:off x="246016" y="914401"/>
                <a:ext cx="9821527" cy="1311563"/>
              </a:xfrm>
            </p:spPr>
            <p:txBody>
              <a:bodyPr>
                <a:normAutofit/>
              </a:bodyPr>
              <a:lstStyle/>
              <a:p>
                <a:pPr marL="0" indent="0">
                  <a:buNone/>
                </a:pPr>
                <a:r>
                  <a:rPr lang="en-US" dirty="0"/>
                  <a:t>Minimize the maximum of a set of planes:</a:t>
                </a:r>
              </a:p>
              <a:p>
                <a:pPr marL="457200" lvl="1" indent="0">
                  <a:buNone/>
                </a:pPr>
                <a:r>
                  <a:rPr lang="en-US" dirty="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m:t>
                    </m:r>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𝑖</m:t>
                            </m:r>
                          </m:lim>
                        </m:limLow>
                      </m:fName>
                      <m:e>
                        <m:r>
                          <a:rPr lang="en-US" i="1" dirty="0">
                            <a:latin typeface="Cambria Math" panose="02040503050406030204" pitchFamily="18" charset="0"/>
                          </a:rPr>
                          <m:t>(</m:t>
                        </m:r>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sub>
                        </m:sSub>
                        <m:r>
                          <a:rPr lang="en-US" i="1" dirty="0">
                            <a:latin typeface="Cambria Math" panose="02040503050406030204" pitchFamily="18" charset="0"/>
                          </a:rPr>
                          <m:t>𝑥</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𝑖</m:t>
                            </m:r>
                          </m:sub>
                        </m:sSub>
                        <m:r>
                          <a:rPr lang="en-US" b="0" i="1" dirty="0" smtClean="0">
                            <a:latin typeface="Cambria Math" panose="02040503050406030204" pitchFamily="18" charset="0"/>
                          </a:rPr>
                          <m:t> </m:t>
                        </m:r>
                        <m:r>
                          <a:rPr lang="en-US" i="1" dirty="0">
                            <a:latin typeface="Cambria Math" panose="02040503050406030204" pitchFamily="18" charset="0"/>
                          </a:rPr>
                          <m:t>)</m:t>
                        </m:r>
                        <m:r>
                          <m:rPr>
                            <m:nor/>
                          </m:rPr>
                          <a:rPr lang="en-US" dirty="0"/>
                          <m:t> </m:t>
                        </m:r>
                      </m:e>
                    </m:func>
                    <m:r>
                      <a:rPr lang="en-US" i="1" dirty="0" smtClean="0">
                        <a:latin typeface="Cambria Math" panose="02040503050406030204" pitchFamily="18" charset="0"/>
                      </a:rPr>
                      <m:t>⁡</m:t>
                    </m:r>
                  </m:oMath>
                </a14:m>
                <a:r>
                  <a:rPr lang="en-US" dirty="0"/>
                  <a:t>where		      and </a:t>
                </a:r>
              </a:p>
            </p:txBody>
          </p:sp>
        </mc:Choice>
        <mc:Fallback xmlns="">
          <p:sp>
            <p:nvSpPr>
              <p:cNvPr id="26" name="Content Placeholder 2">
                <a:extLst>
                  <a:ext uri="{FF2B5EF4-FFF2-40B4-BE49-F238E27FC236}">
                    <a16:creationId xmlns:a16="http://schemas.microsoft.com/office/drawing/2014/main" id="{567592E7-BE14-4EF3-8655-C8173B77CEC7}"/>
                  </a:ext>
                </a:extLst>
              </p:cNvPr>
              <p:cNvSpPr>
                <a:spLocks noGrp="1" noRot="1" noChangeAspect="1" noMove="1" noResize="1" noEditPoints="1" noAdjustHandles="1" noChangeArrowheads="1" noChangeShapeType="1" noTextEdit="1"/>
              </p:cNvSpPr>
              <p:nvPr>
                <p:ph idx="1"/>
              </p:nvPr>
            </p:nvSpPr>
            <p:spPr>
              <a:xfrm>
                <a:off x="246016" y="914401"/>
                <a:ext cx="9821527" cy="1311563"/>
              </a:xfrm>
              <a:blipFill>
                <a:blip r:embed="rId4"/>
                <a:stretch>
                  <a:fillRect l="-1241" t="-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70785D-A9BD-4622-9F82-0B5319F3DF97}"/>
                  </a:ext>
                </a:extLst>
              </p:cNvPr>
              <p:cNvSpPr txBox="1"/>
              <p:nvPr/>
            </p:nvSpPr>
            <p:spPr>
              <a:xfrm>
                <a:off x="5508171" y="1383432"/>
                <a:ext cx="1525226"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500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27" name="TextBox 26">
                <a:extLst>
                  <a:ext uri="{FF2B5EF4-FFF2-40B4-BE49-F238E27FC236}">
                    <a16:creationId xmlns:a16="http://schemas.microsoft.com/office/drawing/2014/main" id="{0170785D-A9BD-4622-9F82-0B5319F3DF97}"/>
                  </a:ext>
                </a:extLst>
              </p:cNvPr>
              <p:cNvSpPr txBox="1">
                <a:spLocks noRot="1" noChangeAspect="1" noMove="1" noResize="1" noEditPoints="1" noAdjustHandles="1" noChangeArrowheads="1" noChangeShapeType="1" noTextEdit="1"/>
              </p:cNvSpPr>
              <p:nvPr/>
            </p:nvSpPr>
            <p:spPr>
              <a:xfrm>
                <a:off x="5508171" y="1383432"/>
                <a:ext cx="1525226" cy="373500"/>
              </a:xfrm>
              <a:prstGeom prst="rect">
                <a:avLst/>
              </a:prstGeom>
              <a:blipFill>
                <a:blip r:embed="rId5"/>
                <a:stretch>
                  <a:fillRect l="-4400" t="-1639" r="-1200"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55F0E2B-2AB1-42BD-AABF-D339D628055F}"/>
                  </a:ext>
                </a:extLst>
              </p:cNvPr>
              <p:cNvSpPr txBox="1"/>
              <p:nvPr/>
            </p:nvSpPr>
            <p:spPr>
              <a:xfrm>
                <a:off x="7736416" y="1379607"/>
                <a:ext cx="1500091"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500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28" name="TextBox 27">
                <a:extLst>
                  <a:ext uri="{FF2B5EF4-FFF2-40B4-BE49-F238E27FC236}">
                    <a16:creationId xmlns:a16="http://schemas.microsoft.com/office/drawing/2014/main" id="{655F0E2B-2AB1-42BD-AABF-D339D628055F}"/>
                  </a:ext>
                </a:extLst>
              </p:cNvPr>
              <p:cNvSpPr txBox="1">
                <a:spLocks noRot="1" noChangeAspect="1" noMove="1" noResize="1" noEditPoints="1" noAdjustHandles="1" noChangeArrowheads="1" noChangeShapeType="1" noTextEdit="1"/>
              </p:cNvSpPr>
              <p:nvPr/>
            </p:nvSpPr>
            <p:spPr>
              <a:xfrm>
                <a:off x="7736416" y="1379607"/>
                <a:ext cx="1500091" cy="373500"/>
              </a:xfrm>
              <a:prstGeom prst="rect">
                <a:avLst/>
              </a:prstGeom>
              <a:blipFill>
                <a:blip r:embed="rId6"/>
                <a:stretch>
                  <a:fillRect l="-4472" r="-1220" b="-6452"/>
                </a:stretch>
              </a:blipFill>
            </p:spPr>
            <p:txBody>
              <a:bodyPr/>
              <a:lstStyle/>
              <a:p>
                <a:r>
                  <a:rPr lang="en-US">
                    <a:noFill/>
                  </a:rPr>
                  <a:t> </a:t>
                </a:r>
              </a:p>
            </p:txBody>
          </p:sp>
        </mc:Fallback>
      </mc:AlternateContent>
    </p:spTree>
    <p:extLst>
      <p:ext uri="{BB962C8B-B14F-4D97-AF65-F5344CB8AC3E}">
        <p14:creationId xmlns:p14="http://schemas.microsoft.com/office/powerpoint/2010/main" val="3029700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a:t>
            </a:r>
          </a:p>
        </p:txBody>
      </p:sp>
      <p:sp>
        <p:nvSpPr>
          <p:cNvPr id="13" name="TextBox 12">
            <a:extLst>
              <a:ext uri="{FF2B5EF4-FFF2-40B4-BE49-F238E27FC236}">
                <a16:creationId xmlns:a16="http://schemas.microsoft.com/office/drawing/2014/main" id="{8C39F481-8034-4060-A03D-806D9A88C278}"/>
              </a:ext>
            </a:extLst>
          </p:cNvPr>
          <p:cNvSpPr txBox="1"/>
          <p:nvPr/>
        </p:nvSpPr>
        <p:spPr>
          <a:xfrm>
            <a:off x="5111015" y="6263642"/>
            <a:ext cx="2422358" cy="523220"/>
          </a:xfrm>
          <a:prstGeom prst="rect">
            <a:avLst/>
          </a:prstGeom>
          <a:noFill/>
        </p:spPr>
        <p:txBody>
          <a:bodyPr wrap="square" rtlCol="0">
            <a:spAutoFit/>
          </a:bodyPr>
          <a:lstStyle/>
          <a:p>
            <a:pPr algn="ctr"/>
            <a:r>
              <a:rPr lang="en-US" sz="2800" dirty="0"/>
              <a:t>Threshold = 0.5</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6E0148C1-A551-4502-80E8-90CE457F7BBB}"/>
                  </a:ext>
                </a:extLst>
              </p:cNvPr>
              <p:cNvSpPr>
                <a:spLocks noGrp="1"/>
              </p:cNvSpPr>
              <p:nvPr>
                <p:ph idx="1"/>
              </p:nvPr>
            </p:nvSpPr>
            <p:spPr>
              <a:xfrm>
                <a:off x="246017" y="914401"/>
                <a:ext cx="9821527" cy="1311563"/>
              </a:xfrm>
            </p:spPr>
            <p:txBody>
              <a:bodyPr>
                <a:normAutofit/>
              </a:bodyPr>
              <a:lstStyle/>
              <a:p>
                <a:pPr marL="0" indent="0">
                  <a:buNone/>
                </a:pPr>
                <a:r>
                  <a:rPr lang="en-US" dirty="0"/>
                  <a:t>Minimize the maximum of a set of planes:</a:t>
                </a:r>
              </a:p>
              <a:p>
                <a:pPr marL="457200" lvl="1" indent="0">
                  <a:buNone/>
                </a:pPr>
                <a:r>
                  <a:rPr lang="en-US" dirty="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m:t>
                    </m:r>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𝑖</m:t>
                            </m:r>
                          </m:lim>
                        </m:limLow>
                      </m:fName>
                      <m:e>
                        <m:r>
                          <a:rPr lang="en-US" i="1" dirty="0">
                            <a:latin typeface="Cambria Math" panose="02040503050406030204" pitchFamily="18" charset="0"/>
                          </a:rPr>
                          <m:t>(</m:t>
                        </m:r>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sub>
                        </m:sSub>
                        <m:r>
                          <a:rPr lang="en-US" i="1" dirty="0">
                            <a:latin typeface="Cambria Math" panose="02040503050406030204" pitchFamily="18" charset="0"/>
                          </a:rPr>
                          <m:t>𝑥</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𝑖</m:t>
                            </m:r>
                          </m:sub>
                        </m:sSub>
                        <m:r>
                          <a:rPr lang="en-US" b="0" i="1" dirty="0" smtClean="0">
                            <a:latin typeface="Cambria Math" panose="02040503050406030204" pitchFamily="18" charset="0"/>
                          </a:rPr>
                          <m:t> </m:t>
                        </m:r>
                        <m:r>
                          <a:rPr lang="en-US" i="1" dirty="0">
                            <a:latin typeface="Cambria Math" panose="02040503050406030204" pitchFamily="18" charset="0"/>
                          </a:rPr>
                          <m:t>)</m:t>
                        </m:r>
                        <m:r>
                          <m:rPr>
                            <m:nor/>
                          </m:rPr>
                          <a:rPr lang="en-US" dirty="0"/>
                          <m:t> </m:t>
                        </m:r>
                      </m:e>
                    </m:func>
                    <m:r>
                      <a:rPr lang="en-US" i="1" dirty="0" smtClean="0">
                        <a:latin typeface="Cambria Math" panose="02040503050406030204" pitchFamily="18" charset="0"/>
                      </a:rPr>
                      <m:t>⁡</m:t>
                    </m:r>
                  </m:oMath>
                </a14:m>
                <a:r>
                  <a:rPr lang="en-US" dirty="0"/>
                  <a:t>where		      and </a:t>
                </a:r>
              </a:p>
            </p:txBody>
          </p:sp>
        </mc:Choice>
        <mc:Fallback xmlns="">
          <p:sp>
            <p:nvSpPr>
              <p:cNvPr id="25" name="Content Placeholder 2">
                <a:extLst>
                  <a:ext uri="{FF2B5EF4-FFF2-40B4-BE49-F238E27FC236}">
                    <a16:creationId xmlns:a16="http://schemas.microsoft.com/office/drawing/2014/main" id="{6E0148C1-A551-4502-80E8-90CE457F7BBB}"/>
                  </a:ext>
                </a:extLst>
              </p:cNvPr>
              <p:cNvSpPr>
                <a:spLocks noGrp="1" noRot="1" noChangeAspect="1" noMove="1" noResize="1" noEditPoints="1" noAdjustHandles="1" noChangeArrowheads="1" noChangeShapeType="1" noTextEdit="1"/>
              </p:cNvSpPr>
              <p:nvPr>
                <p:ph idx="1"/>
              </p:nvPr>
            </p:nvSpPr>
            <p:spPr>
              <a:xfrm>
                <a:off x="246017" y="914401"/>
                <a:ext cx="9821527" cy="1311563"/>
              </a:xfrm>
              <a:blipFill>
                <a:blip r:embed="rId4"/>
                <a:stretch>
                  <a:fillRect l="-1241" t="-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8A33218-43E3-416E-A7B1-A428F767B1FB}"/>
                  </a:ext>
                </a:extLst>
              </p:cNvPr>
              <p:cNvSpPr txBox="1"/>
              <p:nvPr/>
            </p:nvSpPr>
            <p:spPr>
              <a:xfrm>
                <a:off x="5508171" y="1383432"/>
                <a:ext cx="1525226"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500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26" name="TextBox 25">
                <a:extLst>
                  <a:ext uri="{FF2B5EF4-FFF2-40B4-BE49-F238E27FC236}">
                    <a16:creationId xmlns:a16="http://schemas.microsoft.com/office/drawing/2014/main" id="{28A33218-43E3-416E-A7B1-A428F767B1FB}"/>
                  </a:ext>
                </a:extLst>
              </p:cNvPr>
              <p:cNvSpPr txBox="1">
                <a:spLocks noRot="1" noChangeAspect="1" noMove="1" noResize="1" noEditPoints="1" noAdjustHandles="1" noChangeArrowheads="1" noChangeShapeType="1" noTextEdit="1"/>
              </p:cNvSpPr>
              <p:nvPr/>
            </p:nvSpPr>
            <p:spPr>
              <a:xfrm>
                <a:off x="5508171" y="1383432"/>
                <a:ext cx="1525226" cy="373500"/>
              </a:xfrm>
              <a:prstGeom prst="rect">
                <a:avLst/>
              </a:prstGeom>
              <a:blipFill>
                <a:blip r:embed="rId5"/>
                <a:stretch>
                  <a:fillRect l="-4400" t="-1639" r="-1200"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BFEF9D8-5244-4DE2-94B5-2744B13999F2}"/>
                  </a:ext>
                </a:extLst>
              </p:cNvPr>
              <p:cNvSpPr txBox="1"/>
              <p:nvPr/>
            </p:nvSpPr>
            <p:spPr>
              <a:xfrm>
                <a:off x="7736416" y="1379607"/>
                <a:ext cx="1500091"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500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27" name="TextBox 26">
                <a:extLst>
                  <a:ext uri="{FF2B5EF4-FFF2-40B4-BE49-F238E27FC236}">
                    <a16:creationId xmlns:a16="http://schemas.microsoft.com/office/drawing/2014/main" id="{9BFEF9D8-5244-4DE2-94B5-2744B13999F2}"/>
                  </a:ext>
                </a:extLst>
              </p:cNvPr>
              <p:cNvSpPr txBox="1">
                <a:spLocks noRot="1" noChangeAspect="1" noMove="1" noResize="1" noEditPoints="1" noAdjustHandles="1" noChangeArrowheads="1" noChangeShapeType="1" noTextEdit="1"/>
              </p:cNvSpPr>
              <p:nvPr/>
            </p:nvSpPr>
            <p:spPr>
              <a:xfrm>
                <a:off x="7736416" y="1379607"/>
                <a:ext cx="1500091" cy="373500"/>
              </a:xfrm>
              <a:prstGeom prst="rect">
                <a:avLst/>
              </a:prstGeom>
              <a:blipFill>
                <a:blip r:embed="rId6"/>
                <a:stretch>
                  <a:fillRect l="-4472" r="-1220" b="-6452"/>
                </a:stretch>
              </a:blipFill>
            </p:spPr>
            <p:txBody>
              <a:bodyPr/>
              <a:lstStyle/>
              <a:p>
                <a:r>
                  <a:rPr lang="en-US">
                    <a:noFill/>
                  </a:rPr>
                  <a:t> </a:t>
                </a:r>
              </a:p>
            </p:txBody>
          </p:sp>
        </mc:Fallback>
      </mc:AlternateContent>
      <p:pic>
        <p:nvPicPr>
          <p:cNvPr id="4" name="Picture 3" descr="A close up of a logo&#10;&#10;Description generated with very high confidence">
            <a:extLst>
              <a:ext uri="{FF2B5EF4-FFF2-40B4-BE49-F238E27FC236}">
                <a16:creationId xmlns:a16="http://schemas.microsoft.com/office/drawing/2014/main" id="{85176222-6CC4-4E2A-B5F8-D3C2CCA041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504" y="2019630"/>
            <a:ext cx="6011092" cy="4244012"/>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38F6152E-6765-4945-8A81-D309E2744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8147" y="2007540"/>
            <a:ext cx="6011091" cy="4259114"/>
          </a:xfrm>
          <a:prstGeom prst="rect">
            <a:avLst/>
          </a:prstGeom>
        </p:spPr>
      </p:pic>
    </p:spTree>
    <p:extLst>
      <p:ext uri="{BB962C8B-B14F-4D97-AF65-F5344CB8AC3E}">
        <p14:creationId xmlns:p14="http://schemas.microsoft.com/office/powerpoint/2010/main" val="3873840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 (different </a:t>
            </a:r>
            <a:r>
              <a:rPr lang="en-US" dirty="0" err="1"/>
              <a:t>histSize</a:t>
            </a:r>
            <a:r>
              <a:rPr lang="en-US" dirty="0"/>
              <a:t>) </a:t>
            </a:r>
          </a:p>
        </p:txBody>
      </p:sp>
      <p:sp>
        <p:nvSpPr>
          <p:cNvPr id="13" name="TextBox 12">
            <a:extLst>
              <a:ext uri="{FF2B5EF4-FFF2-40B4-BE49-F238E27FC236}">
                <a16:creationId xmlns:a16="http://schemas.microsoft.com/office/drawing/2014/main" id="{8C39F481-8034-4060-A03D-806D9A88C278}"/>
              </a:ext>
            </a:extLst>
          </p:cNvPr>
          <p:cNvSpPr txBox="1"/>
          <p:nvPr/>
        </p:nvSpPr>
        <p:spPr>
          <a:xfrm>
            <a:off x="5111015" y="6263642"/>
            <a:ext cx="2422358" cy="523220"/>
          </a:xfrm>
          <a:prstGeom prst="rect">
            <a:avLst/>
          </a:prstGeom>
          <a:noFill/>
        </p:spPr>
        <p:txBody>
          <a:bodyPr wrap="square" rtlCol="0">
            <a:spAutoFit/>
          </a:bodyPr>
          <a:lstStyle/>
          <a:p>
            <a:pPr algn="ctr"/>
            <a:r>
              <a:rPr lang="en-US" sz="2800" dirty="0"/>
              <a:t>Threshold = 0.5</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6E0148C1-A551-4502-80E8-90CE457F7BBB}"/>
                  </a:ext>
                </a:extLst>
              </p:cNvPr>
              <p:cNvSpPr>
                <a:spLocks noGrp="1"/>
              </p:cNvSpPr>
              <p:nvPr>
                <p:ph idx="1"/>
              </p:nvPr>
            </p:nvSpPr>
            <p:spPr>
              <a:xfrm>
                <a:off x="246017" y="914401"/>
                <a:ext cx="9821527" cy="1311563"/>
              </a:xfrm>
            </p:spPr>
            <p:txBody>
              <a:bodyPr>
                <a:normAutofit/>
              </a:bodyPr>
              <a:lstStyle/>
              <a:p>
                <a:pPr marL="0" indent="0">
                  <a:buNone/>
                </a:pPr>
                <a:r>
                  <a:rPr lang="en-US" dirty="0"/>
                  <a:t>Minimize the maximum of a set of planes:</a:t>
                </a:r>
              </a:p>
              <a:p>
                <a:pPr marL="457200" lvl="1" indent="0">
                  <a:buNone/>
                </a:pPr>
                <a:r>
                  <a:rPr lang="en-US" dirty="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m:t>
                    </m:r>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𝑖</m:t>
                            </m:r>
                          </m:lim>
                        </m:limLow>
                      </m:fName>
                      <m:e>
                        <m:r>
                          <a:rPr lang="en-US" i="1" dirty="0">
                            <a:latin typeface="Cambria Math" panose="02040503050406030204" pitchFamily="18" charset="0"/>
                          </a:rPr>
                          <m:t>(</m:t>
                        </m:r>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sub>
                        </m:sSub>
                        <m:r>
                          <a:rPr lang="en-US" i="1" dirty="0">
                            <a:latin typeface="Cambria Math" panose="02040503050406030204" pitchFamily="18" charset="0"/>
                          </a:rPr>
                          <m:t>𝑥</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𝑖</m:t>
                            </m:r>
                          </m:sub>
                        </m:sSub>
                        <m:r>
                          <a:rPr lang="en-US" b="0" i="1" dirty="0" smtClean="0">
                            <a:latin typeface="Cambria Math" panose="02040503050406030204" pitchFamily="18" charset="0"/>
                          </a:rPr>
                          <m:t> </m:t>
                        </m:r>
                        <m:r>
                          <a:rPr lang="en-US" i="1" dirty="0">
                            <a:latin typeface="Cambria Math" panose="02040503050406030204" pitchFamily="18" charset="0"/>
                          </a:rPr>
                          <m:t>)</m:t>
                        </m:r>
                        <m:r>
                          <m:rPr>
                            <m:nor/>
                          </m:rPr>
                          <a:rPr lang="en-US" dirty="0"/>
                          <m:t> </m:t>
                        </m:r>
                      </m:e>
                    </m:func>
                    <m:r>
                      <a:rPr lang="en-US" i="1" dirty="0" smtClean="0">
                        <a:latin typeface="Cambria Math" panose="02040503050406030204" pitchFamily="18" charset="0"/>
                      </a:rPr>
                      <m:t>⁡</m:t>
                    </m:r>
                  </m:oMath>
                </a14:m>
                <a:r>
                  <a:rPr lang="en-US" dirty="0"/>
                  <a:t>where		      and </a:t>
                </a:r>
              </a:p>
            </p:txBody>
          </p:sp>
        </mc:Choice>
        <mc:Fallback xmlns="">
          <p:sp>
            <p:nvSpPr>
              <p:cNvPr id="25" name="Content Placeholder 2">
                <a:extLst>
                  <a:ext uri="{FF2B5EF4-FFF2-40B4-BE49-F238E27FC236}">
                    <a16:creationId xmlns:a16="http://schemas.microsoft.com/office/drawing/2014/main" id="{6E0148C1-A551-4502-80E8-90CE457F7BBB}"/>
                  </a:ext>
                </a:extLst>
              </p:cNvPr>
              <p:cNvSpPr>
                <a:spLocks noGrp="1" noRot="1" noChangeAspect="1" noMove="1" noResize="1" noEditPoints="1" noAdjustHandles="1" noChangeArrowheads="1" noChangeShapeType="1" noTextEdit="1"/>
              </p:cNvSpPr>
              <p:nvPr>
                <p:ph idx="1"/>
              </p:nvPr>
            </p:nvSpPr>
            <p:spPr>
              <a:xfrm>
                <a:off x="246017" y="914401"/>
                <a:ext cx="9821527" cy="1311563"/>
              </a:xfrm>
              <a:blipFill>
                <a:blip r:embed="rId4"/>
                <a:stretch>
                  <a:fillRect l="-1241" t="-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8A33218-43E3-416E-A7B1-A428F767B1FB}"/>
                  </a:ext>
                </a:extLst>
              </p:cNvPr>
              <p:cNvSpPr txBox="1"/>
              <p:nvPr/>
            </p:nvSpPr>
            <p:spPr>
              <a:xfrm>
                <a:off x="5508171" y="1383432"/>
                <a:ext cx="1525226"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500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26" name="TextBox 25">
                <a:extLst>
                  <a:ext uri="{FF2B5EF4-FFF2-40B4-BE49-F238E27FC236}">
                    <a16:creationId xmlns:a16="http://schemas.microsoft.com/office/drawing/2014/main" id="{28A33218-43E3-416E-A7B1-A428F767B1FB}"/>
                  </a:ext>
                </a:extLst>
              </p:cNvPr>
              <p:cNvSpPr txBox="1">
                <a:spLocks noRot="1" noChangeAspect="1" noMove="1" noResize="1" noEditPoints="1" noAdjustHandles="1" noChangeArrowheads="1" noChangeShapeType="1" noTextEdit="1"/>
              </p:cNvSpPr>
              <p:nvPr/>
            </p:nvSpPr>
            <p:spPr>
              <a:xfrm>
                <a:off x="5508171" y="1383432"/>
                <a:ext cx="1525226" cy="373500"/>
              </a:xfrm>
              <a:prstGeom prst="rect">
                <a:avLst/>
              </a:prstGeom>
              <a:blipFill>
                <a:blip r:embed="rId5"/>
                <a:stretch>
                  <a:fillRect l="-4400" t="-1639" r="-1200"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BFEF9D8-5244-4DE2-94B5-2744B13999F2}"/>
                  </a:ext>
                </a:extLst>
              </p:cNvPr>
              <p:cNvSpPr txBox="1"/>
              <p:nvPr/>
            </p:nvSpPr>
            <p:spPr>
              <a:xfrm>
                <a:off x="7736416" y="1379607"/>
                <a:ext cx="1500091"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i="1">
                              <a:latin typeface="Cambria Math" panose="02040503050406030204" pitchFamily="18" charset="0"/>
                              <a:ea typeface="Cambria Math" panose="02040503050406030204" pitchFamily="18" charset="0"/>
                            </a:rPr>
                            <m:t>500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27" name="TextBox 26">
                <a:extLst>
                  <a:ext uri="{FF2B5EF4-FFF2-40B4-BE49-F238E27FC236}">
                    <a16:creationId xmlns:a16="http://schemas.microsoft.com/office/drawing/2014/main" id="{9BFEF9D8-5244-4DE2-94B5-2744B13999F2}"/>
                  </a:ext>
                </a:extLst>
              </p:cNvPr>
              <p:cNvSpPr txBox="1">
                <a:spLocks noRot="1" noChangeAspect="1" noMove="1" noResize="1" noEditPoints="1" noAdjustHandles="1" noChangeArrowheads="1" noChangeShapeType="1" noTextEdit="1"/>
              </p:cNvSpPr>
              <p:nvPr/>
            </p:nvSpPr>
            <p:spPr>
              <a:xfrm>
                <a:off x="7736416" y="1379607"/>
                <a:ext cx="1500091" cy="373500"/>
              </a:xfrm>
              <a:prstGeom prst="rect">
                <a:avLst/>
              </a:prstGeom>
              <a:blipFill>
                <a:blip r:embed="rId6"/>
                <a:stretch>
                  <a:fillRect l="-4472" r="-1220" b="-6452"/>
                </a:stretch>
              </a:blipFill>
            </p:spPr>
            <p:txBody>
              <a:bodyPr/>
              <a:lstStyle/>
              <a:p>
                <a:r>
                  <a:rPr lang="en-US">
                    <a:noFill/>
                  </a:rPr>
                  <a:t> </a:t>
                </a:r>
              </a:p>
            </p:txBody>
          </p:sp>
        </mc:Fallback>
      </mc:AlternateContent>
      <p:pic>
        <p:nvPicPr>
          <p:cNvPr id="3" name="Picture 2" descr="A screenshot of a cell phone&#10;&#10;Description generated with high confidence">
            <a:extLst>
              <a:ext uri="{FF2B5EF4-FFF2-40B4-BE49-F238E27FC236}">
                <a16:creationId xmlns:a16="http://schemas.microsoft.com/office/drawing/2014/main" id="{C055FD50-5764-4908-A995-3BC19F5606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326" y="2079012"/>
            <a:ext cx="5926985" cy="4184630"/>
          </a:xfrm>
          <a:prstGeom prst="rect">
            <a:avLst/>
          </a:prstGeom>
        </p:spPr>
      </p:pic>
      <p:pic>
        <p:nvPicPr>
          <p:cNvPr id="6" name="Picture 5" descr="A picture containing screenshot&#10;&#10;Description generated with very high confidence">
            <a:extLst>
              <a:ext uri="{FF2B5EF4-FFF2-40B4-BE49-F238E27FC236}">
                <a16:creationId xmlns:a16="http://schemas.microsoft.com/office/drawing/2014/main" id="{BCA82893-B9F5-434A-BCEF-ED6807A1FE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5582" y="2029039"/>
            <a:ext cx="6047026" cy="4284576"/>
          </a:xfrm>
          <a:prstGeom prst="rect">
            <a:avLst/>
          </a:prstGeom>
        </p:spPr>
      </p:pic>
    </p:spTree>
    <p:extLst>
      <p:ext uri="{BB962C8B-B14F-4D97-AF65-F5344CB8AC3E}">
        <p14:creationId xmlns:p14="http://schemas.microsoft.com/office/powerpoint/2010/main" val="3976943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FBE182-18E2-4B7E-A239-2F42E3DE8F9F}"/>
              </a:ext>
            </a:extLst>
          </p:cNvPr>
          <p:cNvSpPr txBox="1"/>
          <p:nvPr/>
        </p:nvSpPr>
        <p:spPr>
          <a:xfrm>
            <a:off x="5111015" y="6263642"/>
            <a:ext cx="2422358" cy="523220"/>
          </a:xfrm>
          <a:prstGeom prst="rect">
            <a:avLst/>
          </a:prstGeom>
          <a:noFill/>
        </p:spPr>
        <p:txBody>
          <a:bodyPr wrap="square" rtlCol="0">
            <a:spAutoFit/>
          </a:bodyPr>
          <a:lstStyle/>
          <a:p>
            <a:pPr algn="ctr"/>
            <a:r>
              <a:rPr lang="en-US" sz="2800" dirty="0"/>
              <a:t>Threshold = 0.5</a:t>
            </a:r>
          </a:p>
        </p:txBody>
      </p:sp>
      <p:sp>
        <p:nvSpPr>
          <p:cNvPr id="7" name="Title 1">
            <a:extLst>
              <a:ext uri="{FF2B5EF4-FFF2-40B4-BE49-F238E27FC236}">
                <a16:creationId xmlns:a16="http://schemas.microsoft.com/office/drawing/2014/main" id="{B261CEC8-837B-463A-8D1D-71F349AF1387}"/>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 </a:t>
            </a:r>
            <a:r>
              <a:rPr lang="en-US" sz="4100" dirty="0"/>
              <a:t>(more complex problem)</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FA66A57-5AF3-455A-AD41-8251115E0D91}"/>
                  </a:ext>
                </a:extLst>
              </p:cNvPr>
              <p:cNvSpPr>
                <a:spLocks noGrp="1"/>
              </p:cNvSpPr>
              <p:nvPr>
                <p:ph idx="1"/>
              </p:nvPr>
            </p:nvSpPr>
            <p:spPr>
              <a:xfrm>
                <a:off x="246017" y="914401"/>
                <a:ext cx="9821527" cy="1311563"/>
              </a:xfrm>
            </p:spPr>
            <p:txBody>
              <a:bodyPr>
                <a:normAutofit/>
              </a:bodyPr>
              <a:lstStyle/>
              <a:p>
                <a:pPr marL="0" indent="0">
                  <a:buNone/>
                </a:pPr>
                <a:r>
                  <a:rPr lang="en-US" dirty="0"/>
                  <a:t>Minimize the maximum of a set of planes:</a:t>
                </a:r>
              </a:p>
              <a:p>
                <a:pPr marL="457200" lvl="1" indent="0">
                  <a:buNone/>
                </a:pPr>
                <a:r>
                  <a:rPr lang="en-US" dirty="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m:t>
                    </m:r>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𝑖</m:t>
                            </m:r>
                          </m:lim>
                        </m:limLow>
                      </m:fName>
                      <m:e>
                        <m:r>
                          <a:rPr lang="en-US" i="1" dirty="0">
                            <a:latin typeface="Cambria Math" panose="02040503050406030204" pitchFamily="18" charset="0"/>
                          </a:rPr>
                          <m:t>(</m:t>
                        </m:r>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sub>
                        </m:sSub>
                        <m:r>
                          <a:rPr lang="en-US" i="1" dirty="0">
                            <a:latin typeface="Cambria Math" panose="02040503050406030204" pitchFamily="18" charset="0"/>
                          </a:rPr>
                          <m:t>𝑥</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𝑖</m:t>
                            </m:r>
                          </m:sub>
                        </m:sSub>
                        <m:r>
                          <a:rPr lang="en-US" b="0" i="1" dirty="0" smtClean="0">
                            <a:latin typeface="Cambria Math" panose="02040503050406030204" pitchFamily="18" charset="0"/>
                          </a:rPr>
                          <m:t> </m:t>
                        </m:r>
                        <m:r>
                          <a:rPr lang="en-US" i="1" dirty="0">
                            <a:latin typeface="Cambria Math" panose="02040503050406030204" pitchFamily="18" charset="0"/>
                          </a:rPr>
                          <m:t>)</m:t>
                        </m:r>
                        <m:r>
                          <m:rPr>
                            <m:nor/>
                          </m:rPr>
                          <a:rPr lang="en-US" dirty="0"/>
                          <m:t> </m:t>
                        </m:r>
                      </m:e>
                    </m:func>
                    <m:r>
                      <a:rPr lang="en-US" i="1" dirty="0" smtClean="0">
                        <a:latin typeface="Cambria Math" panose="02040503050406030204" pitchFamily="18" charset="0"/>
                      </a:rPr>
                      <m:t>⁡</m:t>
                    </m:r>
                  </m:oMath>
                </a14:m>
                <a:r>
                  <a:rPr lang="en-US" dirty="0"/>
                  <a:t>where		      and </a:t>
                </a:r>
              </a:p>
            </p:txBody>
          </p:sp>
        </mc:Choice>
        <mc:Fallback xmlns="">
          <p:sp>
            <p:nvSpPr>
              <p:cNvPr id="8" name="Content Placeholder 2">
                <a:extLst>
                  <a:ext uri="{FF2B5EF4-FFF2-40B4-BE49-F238E27FC236}">
                    <a16:creationId xmlns:a16="http://schemas.microsoft.com/office/drawing/2014/main" id="{DFA66A57-5AF3-455A-AD41-8251115E0D91}"/>
                  </a:ext>
                </a:extLst>
              </p:cNvPr>
              <p:cNvSpPr>
                <a:spLocks noGrp="1" noRot="1" noChangeAspect="1" noMove="1" noResize="1" noEditPoints="1" noAdjustHandles="1" noChangeArrowheads="1" noChangeShapeType="1" noTextEdit="1"/>
              </p:cNvSpPr>
              <p:nvPr>
                <p:ph idx="1"/>
              </p:nvPr>
            </p:nvSpPr>
            <p:spPr>
              <a:xfrm>
                <a:off x="246017" y="914401"/>
                <a:ext cx="9821527" cy="1311563"/>
              </a:xfrm>
              <a:blipFill>
                <a:blip r:embed="rId3"/>
                <a:stretch>
                  <a:fillRect l="-1241" t="-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B8E1680-6901-4B1C-BB3D-0D3030B646BA}"/>
                  </a:ext>
                </a:extLst>
              </p:cNvPr>
              <p:cNvSpPr txBox="1"/>
              <p:nvPr/>
            </p:nvSpPr>
            <p:spPr>
              <a:xfrm>
                <a:off x="5508171" y="1383432"/>
                <a:ext cx="16550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10</m:t>
                          </m:r>
                        </m:sup>
                      </m:sSup>
                    </m:oMath>
                  </m:oMathPara>
                </a14:m>
                <a:endParaRPr lang="en-US" sz="2400" dirty="0"/>
              </a:p>
            </p:txBody>
          </p:sp>
        </mc:Choice>
        <mc:Fallback xmlns="">
          <p:sp>
            <p:nvSpPr>
              <p:cNvPr id="10" name="TextBox 9">
                <a:extLst>
                  <a:ext uri="{FF2B5EF4-FFF2-40B4-BE49-F238E27FC236}">
                    <a16:creationId xmlns:a16="http://schemas.microsoft.com/office/drawing/2014/main" id="{4B8E1680-6901-4B1C-BB3D-0D3030B646BA}"/>
                  </a:ext>
                </a:extLst>
              </p:cNvPr>
              <p:cNvSpPr txBox="1">
                <a:spLocks noRot="1" noChangeAspect="1" noMove="1" noResize="1" noEditPoints="1" noAdjustHandles="1" noChangeArrowheads="1" noChangeShapeType="1" noTextEdit="1"/>
              </p:cNvSpPr>
              <p:nvPr/>
            </p:nvSpPr>
            <p:spPr>
              <a:xfrm>
                <a:off x="5508171" y="1383432"/>
                <a:ext cx="1655068" cy="369332"/>
              </a:xfrm>
              <a:prstGeom prst="rect">
                <a:avLst/>
              </a:prstGeom>
              <a:blipFill>
                <a:blip r:embed="rId4"/>
                <a:stretch>
                  <a:fillRect l="-4059" r="-1107"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526383-E0CB-4B89-A007-B1A04245BAD0}"/>
                  </a:ext>
                </a:extLst>
              </p:cNvPr>
              <p:cNvSpPr txBox="1"/>
              <p:nvPr/>
            </p:nvSpPr>
            <p:spPr>
              <a:xfrm>
                <a:off x="7736416" y="1379607"/>
                <a:ext cx="15000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11" name="TextBox 10">
                <a:extLst>
                  <a:ext uri="{FF2B5EF4-FFF2-40B4-BE49-F238E27FC236}">
                    <a16:creationId xmlns:a16="http://schemas.microsoft.com/office/drawing/2014/main" id="{4F526383-E0CB-4B89-A007-B1A04245BAD0}"/>
                  </a:ext>
                </a:extLst>
              </p:cNvPr>
              <p:cNvSpPr txBox="1">
                <a:spLocks noRot="1" noChangeAspect="1" noMove="1" noResize="1" noEditPoints="1" noAdjustHandles="1" noChangeArrowheads="1" noChangeShapeType="1" noTextEdit="1"/>
              </p:cNvSpPr>
              <p:nvPr/>
            </p:nvSpPr>
            <p:spPr>
              <a:xfrm>
                <a:off x="7736416" y="1379607"/>
                <a:ext cx="1500091" cy="369332"/>
              </a:xfrm>
              <a:prstGeom prst="rect">
                <a:avLst/>
              </a:prstGeom>
              <a:blipFill>
                <a:blip r:embed="rId5"/>
                <a:stretch>
                  <a:fillRect l="-4472" r="-1220" b="-6557"/>
                </a:stretch>
              </a:blipFill>
            </p:spPr>
            <p:txBody>
              <a:bodyPr/>
              <a:lstStyle/>
              <a:p>
                <a:r>
                  <a:rPr lang="en-US">
                    <a:noFill/>
                  </a:rPr>
                  <a:t> </a:t>
                </a:r>
              </a:p>
            </p:txBody>
          </p:sp>
        </mc:Fallback>
      </mc:AlternateContent>
      <p:pic>
        <p:nvPicPr>
          <p:cNvPr id="3" name="Picture 2" descr="A screenshot of a cell phone&#10;&#10;Description generated with very high confidence">
            <a:extLst>
              <a:ext uri="{FF2B5EF4-FFF2-40B4-BE49-F238E27FC236}">
                <a16:creationId xmlns:a16="http://schemas.microsoft.com/office/drawing/2014/main" id="{D575B346-A060-481E-A760-83BCF44B14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566" y="2019324"/>
            <a:ext cx="6011526" cy="4244318"/>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56474F96-8A12-46DA-ABC2-93CB26CC11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9374" y="1981845"/>
            <a:ext cx="6096000" cy="4319276"/>
          </a:xfrm>
          <a:prstGeom prst="rect">
            <a:avLst/>
          </a:prstGeom>
        </p:spPr>
      </p:pic>
    </p:spTree>
    <p:extLst>
      <p:ext uri="{BB962C8B-B14F-4D97-AF65-F5344CB8AC3E}">
        <p14:creationId xmlns:p14="http://schemas.microsoft.com/office/powerpoint/2010/main" val="1617413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FBE182-18E2-4B7E-A239-2F42E3DE8F9F}"/>
              </a:ext>
            </a:extLst>
          </p:cNvPr>
          <p:cNvSpPr txBox="1"/>
          <p:nvPr/>
        </p:nvSpPr>
        <p:spPr>
          <a:xfrm>
            <a:off x="5111015" y="6263642"/>
            <a:ext cx="2422358" cy="523220"/>
          </a:xfrm>
          <a:prstGeom prst="rect">
            <a:avLst/>
          </a:prstGeom>
          <a:noFill/>
        </p:spPr>
        <p:txBody>
          <a:bodyPr wrap="square" rtlCol="0">
            <a:spAutoFit/>
          </a:bodyPr>
          <a:lstStyle/>
          <a:p>
            <a:pPr algn="ctr"/>
            <a:r>
              <a:rPr lang="en-US" sz="2800" dirty="0"/>
              <a:t>Threshold = 0.5</a:t>
            </a:r>
          </a:p>
        </p:txBody>
      </p:sp>
      <p:sp>
        <p:nvSpPr>
          <p:cNvPr id="7" name="Title 1">
            <a:extLst>
              <a:ext uri="{FF2B5EF4-FFF2-40B4-BE49-F238E27FC236}">
                <a16:creationId xmlns:a16="http://schemas.microsoft.com/office/drawing/2014/main" id="{B261CEC8-837B-463A-8D1D-71F349AF1387}"/>
              </a:ext>
            </a:extLst>
          </p:cNvPr>
          <p:cNvSpPr txBox="1">
            <a:spLocks/>
          </p:cNvSpPr>
          <p:nvPr/>
        </p:nvSpPr>
        <p:spPr>
          <a:xfrm>
            <a:off x="246017" y="192721"/>
            <a:ext cx="1144867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 </a:t>
            </a:r>
            <a:r>
              <a:rPr lang="en-US" sz="4100" dirty="0"/>
              <a:t>(more complex problem, different </a:t>
            </a:r>
            <a:r>
              <a:rPr lang="en-US" sz="4100" dirty="0" err="1"/>
              <a:t>histSize</a:t>
            </a:r>
            <a:r>
              <a:rPr lang="en-US" sz="4100" dirty="0"/>
              <a:t>)</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FA66A57-5AF3-455A-AD41-8251115E0D91}"/>
                  </a:ext>
                </a:extLst>
              </p:cNvPr>
              <p:cNvSpPr>
                <a:spLocks noGrp="1"/>
              </p:cNvSpPr>
              <p:nvPr>
                <p:ph idx="1"/>
              </p:nvPr>
            </p:nvSpPr>
            <p:spPr>
              <a:xfrm>
                <a:off x="246017" y="914401"/>
                <a:ext cx="9821527" cy="1311563"/>
              </a:xfrm>
            </p:spPr>
            <p:txBody>
              <a:bodyPr>
                <a:normAutofit/>
              </a:bodyPr>
              <a:lstStyle/>
              <a:p>
                <a:pPr marL="0" indent="0">
                  <a:buNone/>
                </a:pPr>
                <a:r>
                  <a:rPr lang="en-US" dirty="0"/>
                  <a:t>Minimize the maximum of a set of planes:</a:t>
                </a:r>
              </a:p>
              <a:p>
                <a:pPr marL="457200" lvl="1" indent="0">
                  <a:buNone/>
                </a:pPr>
                <a:r>
                  <a:rPr lang="en-US" dirty="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 </m:t>
                    </m:r>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max</m:t>
                            </m:r>
                          </m:e>
                          <m:lim>
                            <m:r>
                              <a:rPr lang="en-US" b="0" i="1" dirty="0" smtClean="0">
                                <a:latin typeface="Cambria Math" panose="02040503050406030204" pitchFamily="18" charset="0"/>
                              </a:rPr>
                              <m:t>𝑖</m:t>
                            </m:r>
                          </m:lim>
                        </m:limLow>
                      </m:fName>
                      <m:e>
                        <m:r>
                          <a:rPr lang="en-US" i="1" dirty="0">
                            <a:latin typeface="Cambria Math" panose="02040503050406030204" pitchFamily="18" charset="0"/>
                          </a:rPr>
                          <m:t>(</m:t>
                        </m:r>
                        <m:r>
                          <a:rPr lang="en-US" b="0" i="1" dirty="0" smtClean="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𝐴</m:t>
                            </m:r>
                          </m:e>
                          <m:sub>
                            <m:r>
                              <a:rPr lang="en-US" i="1" dirty="0">
                                <a:latin typeface="Cambria Math" panose="02040503050406030204" pitchFamily="18" charset="0"/>
                              </a:rPr>
                              <m:t>𝑖</m:t>
                            </m:r>
                          </m:sub>
                        </m:sSub>
                        <m:r>
                          <a:rPr lang="en-US" i="1" dirty="0">
                            <a:latin typeface="Cambria Math" panose="02040503050406030204" pitchFamily="18" charset="0"/>
                          </a:rPr>
                          <m:t>𝑥</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𝑖</m:t>
                            </m:r>
                          </m:sub>
                        </m:sSub>
                        <m:r>
                          <a:rPr lang="en-US" b="0" i="1" dirty="0" smtClean="0">
                            <a:latin typeface="Cambria Math" panose="02040503050406030204" pitchFamily="18" charset="0"/>
                          </a:rPr>
                          <m:t> </m:t>
                        </m:r>
                        <m:r>
                          <a:rPr lang="en-US" i="1" dirty="0">
                            <a:latin typeface="Cambria Math" panose="02040503050406030204" pitchFamily="18" charset="0"/>
                          </a:rPr>
                          <m:t>)</m:t>
                        </m:r>
                        <m:r>
                          <m:rPr>
                            <m:nor/>
                          </m:rPr>
                          <a:rPr lang="en-US" dirty="0"/>
                          <m:t> </m:t>
                        </m:r>
                      </m:e>
                    </m:func>
                    <m:r>
                      <a:rPr lang="en-US" i="1" dirty="0" smtClean="0">
                        <a:latin typeface="Cambria Math" panose="02040503050406030204" pitchFamily="18" charset="0"/>
                      </a:rPr>
                      <m:t>⁡</m:t>
                    </m:r>
                  </m:oMath>
                </a14:m>
                <a:r>
                  <a:rPr lang="en-US" dirty="0"/>
                  <a:t>where		      and </a:t>
                </a:r>
              </a:p>
            </p:txBody>
          </p:sp>
        </mc:Choice>
        <mc:Fallback xmlns="">
          <p:sp>
            <p:nvSpPr>
              <p:cNvPr id="8" name="Content Placeholder 2">
                <a:extLst>
                  <a:ext uri="{FF2B5EF4-FFF2-40B4-BE49-F238E27FC236}">
                    <a16:creationId xmlns:a16="http://schemas.microsoft.com/office/drawing/2014/main" id="{DFA66A57-5AF3-455A-AD41-8251115E0D91}"/>
                  </a:ext>
                </a:extLst>
              </p:cNvPr>
              <p:cNvSpPr>
                <a:spLocks noGrp="1" noRot="1" noChangeAspect="1" noMove="1" noResize="1" noEditPoints="1" noAdjustHandles="1" noChangeArrowheads="1" noChangeShapeType="1" noTextEdit="1"/>
              </p:cNvSpPr>
              <p:nvPr>
                <p:ph idx="1"/>
              </p:nvPr>
            </p:nvSpPr>
            <p:spPr>
              <a:xfrm>
                <a:off x="246017" y="914401"/>
                <a:ext cx="9821527" cy="1311563"/>
              </a:xfrm>
              <a:blipFill>
                <a:blip r:embed="rId3"/>
                <a:stretch>
                  <a:fillRect l="-1241" t="-74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B8E1680-6901-4B1C-BB3D-0D3030B646BA}"/>
                  </a:ext>
                </a:extLst>
              </p:cNvPr>
              <p:cNvSpPr txBox="1"/>
              <p:nvPr/>
            </p:nvSpPr>
            <p:spPr>
              <a:xfrm>
                <a:off x="5508171" y="1383432"/>
                <a:ext cx="16550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10</m:t>
                          </m:r>
                        </m:sup>
                      </m:sSup>
                    </m:oMath>
                  </m:oMathPara>
                </a14:m>
                <a:endParaRPr lang="en-US" sz="2400" dirty="0"/>
              </a:p>
            </p:txBody>
          </p:sp>
        </mc:Choice>
        <mc:Fallback xmlns="">
          <p:sp>
            <p:nvSpPr>
              <p:cNvPr id="10" name="TextBox 9">
                <a:extLst>
                  <a:ext uri="{FF2B5EF4-FFF2-40B4-BE49-F238E27FC236}">
                    <a16:creationId xmlns:a16="http://schemas.microsoft.com/office/drawing/2014/main" id="{4B8E1680-6901-4B1C-BB3D-0D3030B646BA}"/>
                  </a:ext>
                </a:extLst>
              </p:cNvPr>
              <p:cNvSpPr txBox="1">
                <a:spLocks noRot="1" noChangeAspect="1" noMove="1" noResize="1" noEditPoints="1" noAdjustHandles="1" noChangeArrowheads="1" noChangeShapeType="1" noTextEdit="1"/>
              </p:cNvSpPr>
              <p:nvPr/>
            </p:nvSpPr>
            <p:spPr>
              <a:xfrm>
                <a:off x="5508171" y="1383432"/>
                <a:ext cx="1655068" cy="369332"/>
              </a:xfrm>
              <a:prstGeom prst="rect">
                <a:avLst/>
              </a:prstGeom>
              <a:blipFill>
                <a:blip r:embed="rId4"/>
                <a:stretch>
                  <a:fillRect l="-4059" r="-1107"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526383-E0CB-4B89-A007-B1A04245BAD0}"/>
                  </a:ext>
                </a:extLst>
              </p:cNvPr>
              <p:cNvSpPr txBox="1"/>
              <p:nvPr/>
            </p:nvSpPr>
            <p:spPr>
              <a:xfrm>
                <a:off x="7736416" y="1379607"/>
                <a:ext cx="15000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11" name="TextBox 10">
                <a:extLst>
                  <a:ext uri="{FF2B5EF4-FFF2-40B4-BE49-F238E27FC236}">
                    <a16:creationId xmlns:a16="http://schemas.microsoft.com/office/drawing/2014/main" id="{4F526383-E0CB-4B89-A007-B1A04245BAD0}"/>
                  </a:ext>
                </a:extLst>
              </p:cNvPr>
              <p:cNvSpPr txBox="1">
                <a:spLocks noRot="1" noChangeAspect="1" noMove="1" noResize="1" noEditPoints="1" noAdjustHandles="1" noChangeArrowheads="1" noChangeShapeType="1" noTextEdit="1"/>
              </p:cNvSpPr>
              <p:nvPr/>
            </p:nvSpPr>
            <p:spPr>
              <a:xfrm>
                <a:off x="7736416" y="1379607"/>
                <a:ext cx="1500091" cy="369332"/>
              </a:xfrm>
              <a:prstGeom prst="rect">
                <a:avLst/>
              </a:prstGeom>
              <a:blipFill>
                <a:blip r:embed="rId5"/>
                <a:stretch>
                  <a:fillRect l="-4472" r="-1220" b="-6557"/>
                </a:stretch>
              </a:blipFill>
            </p:spPr>
            <p:txBody>
              <a:bodyPr/>
              <a:lstStyle/>
              <a:p>
                <a:r>
                  <a:rPr lang="en-US">
                    <a:noFill/>
                  </a:rPr>
                  <a:t> </a:t>
                </a:r>
              </a:p>
            </p:txBody>
          </p:sp>
        </mc:Fallback>
      </mc:AlternateContent>
      <p:pic>
        <p:nvPicPr>
          <p:cNvPr id="4" name="Picture 3" descr="A picture containing screenshot&#10;&#10;Description generated with very high confidence">
            <a:extLst>
              <a:ext uri="{FF2B5EF4-FFF2-40B4-BE49-F238E27FC236}">
                <a16:creationId xmlns:a16="http://schemas.microsoft.com/office/drawing/2014/main" id="{3F7798C4-6F2A-4841-8A36-BC47CA4108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99" y="2022796"/>
            <a:ext cx="6006608" cy="4240846"/>
          </a:xfrm>
          <a:prstGeom prst="rect">
            <a:avLst/>
          </a:prstGeom>
        </p:spPr>
      </p:pic>
      <p:pic>
        <p:nvPicPr>
          <p:cNvPr id="12" name="Picture 11" descr="A picture containing screenshot&#10;&#10;Description generated with very high confidence">
            <a:extLst>
              <a:ext uri="{FF2B5EF4-FFF2-40B4-BE49-F238E27FC236}">
                <a16:creationId xmlns:a16="http://schemas.microsoft.com/office/drawing/2014/main" id="{530A4E84-F5AA-47FB-AB51-60FBEC022C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0356" y="1986586"/>
            <a:ext cx="6112445" cy="4330928"/>
          </a:xfrm>
          <a:prstGeom prst="rect">
            <a:avLst/>
          </a:prstGeom>
        </p:spPr>
      </p:pic>
    </p:spTree>
    <p:extLst>
      <p:ext uri="{BB962C8B-B14F-4D97-AF65-F5344CB8AC3E}">
        <p14:creationId xmlns:p14="http://schemas.microsoft.com/office/powerpoint/2010/main" val="2642194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 Fixed Step Size</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6ACF23E8-F87A-4431-AE8F-031730A58AFB}"/>
                  </a:ext>
                </a:extLst>
              </p:cNvPr>
              <p:cNvSpPr txBox="1">
                <a:spLocks/>
              </p:cNvSpPr>
              <p:nvPr/>
            </p:nvSpPr>
            <p:spPr>
              <a:xfrm>
                <a:off x="246017" y="914401"/>
                <a:ext cx="8618850" cy="2127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Lasso Problem:</a:t>
                </a:r>
              </a:p>
              <a:p>
                <a:pPr marL="457200" lvl="1" indent="0">
                  <a:buFont typeface="Arial" panose="020B0604020202020204" pitchFamily="34" charset="0"/>
                  <a:buNone/>
                </a:pPr>
                <a:r>
                  <a:rPr lang="en-US" dirty="0"/>
                  <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d>
                      <m:dPr>
                        <m:ctrlPr>
                          <a:rPr lang="en-US" i="1" smtClean="0">
                            <a:latin typeface="Cambria Math" panose="02040503050406030204" pitchFamily="18" charset="0"/>
                          </a:rPr>
                        </m:ctrlPr>
                      </m:dPr>
                      <m:e>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𝑏</m:t>
                                </m:r>
                              </m:e>
                            </m:d>
                          </m:e>
                          <m:sub>
                            <m:r>
                              <a:rPr lang="en-US" i="1" smtClean="0">
                                <a:latin typeface="Cambria Math" panose="02040503050406030204" pitchFamily="18" charset="0"/>
                              </a:rPr>
                              <m:t>2</m:t>
                            </m:r>
                          </m:sub>
                          <m:sup>
                            <m:r>
                              <a:rPr lang="en-US" i="1" smtClean="0">
                                <a:latin typeface="Cambria Math" panose="02040503050406030204" pitchFamily="18" charset="0"/>
                              </a:rPr>
                              <m:t>2</m:t>
                            </m:r>
                          </m:sup>
                        </m:sSubSup>
                        <m:r>
                          <a:rPr lang="en-US" i="1" smtClean="0">
                            <a:latin typeface="Cambria Math" panose="02040503050406030204" pitchFamily="18" charset="0"/>
                          </a:rPr>
                          <m:t> </m:t>
                        </m:r>
                      </m:e>
                    </m:d>
                    <m:r>
                      <a:rPr lang="en-US" smtClean="0">
                        <a:latin typeface="Cambria Math" panose="02040503050406030204" pitchFamily="18" charset="0"/>
                      </a:rPr>
                      <m:t>+</m:t>
                    </m:r>
                    <m:sSub>
                      <m:sSubPr>
                        <m:ctrlPr>
                          <a:rPr lang="el-GR"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λ</m:t>
                        </m:r>
                        <m:d>
                          <m:dPr>
                            <m:begChr m:val="‖"/>
                            <m:endChr m:val="‖"/>
                            <m:ctrlPr>
                              <a:rPr lang="el-GR"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𝑥</m:t>
                            </m:r>
                          </m:e>
                        </m:d>
                      </m:e>
                      <m:sub>
                        <m:r>
                          <a:rPr lang="en-US" i="1" smtClean="0">
                            <a:latin typeface="Cambria Math" panose="02040503050406030204" pitchFamily="18" charset="0"/>
                            <a:ea typeface="Cambria Math" panose="02040503050406030204" pitchFamily="18" charset="0"/>
                          </a:rPr>
                          <m:t>1</m:t>
                        </m:r>
                      </m:sub>
                    </m:sSub>
                  </m:oMath>
                </a14:m>
                <a:r>
                  <a:rPr lang="en-US" dirty="0"/>
                  <a:t>  where		      and </a:t>
                </a:r>
              </a:p>
            </p:txBody>
          </p:sp>
        </mc:Choice>
        <mc:Fallback xmlns="">
          <p:sp>
            <p:nvSpPr>
              <p:cNvPr id="9" name="Content Placeholder 2">
                <a:extLst>
                  <a:ext uri="{FF2B5EF4-FFF2-40B4-BE49-F238E27FC236}">
                    <a16:creationId xmlns:a16="http://schemas.microsoft.com/office/drawing/2014/main" id="{6ACF23E8-F87A-4431-AE8F-031730A58AFB}"/>
                  </a:ext>
                </a:extLst>
              </p:cNvPr>
              <p:cNvSpPr txBox="1">
                <a:spLocks noRot="1" noChangeAspect="1" noMove="1" noResize="1" noEditPoints="1" noAdjustHandles="1" noChangeArrowheads="1" noChangeShapeType="1" noTextEdit="1"/>
              </p:cNvSpPr>
              <p:nvPr/>
            </p:nvSpPr>
            <p:spPr>
              <a:xfrm>
                <a:off x="246017" y="914401"/>
                <a:ext cx="8618850" cy="2127182"/>
              </a:xfrm>
              <a:prstGeom prst="rect">
                <a:avLst/>
              </a:prstGeom>
              <a:blipFill>
                <a:blip r:embed="rId2"/>
                <a:stretch>
                  <a:fillRect l="-1414" t="-4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2694E04-E0CC-4B30-A533-33FC0BDCAD9E}"/>
              </a:ext>
            </a:extLst>
          </p:cNvPr>
          <p:cNvPicPr>
            <a:picLocks noChangeAspect="1"/>
          </p:cNvPicPr>
          <p:nvPr/>
        </p:nvPicPr>
        <p:blipFill>
          <a:blip r:embed="rId3"/>
          <a:stretch>
            <a:fillRect/>
          </a:stretch>
        </p:blipFill>
        <p:spPr>
          <a:xfrm>
            <a:off x="2553602" y="2221993"/>
            <a:ext cx="6185983" cy="432196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D3688DA-4D9A-41EA-A1B9-A4494531291E}"/>
                  </a:ext>
                </a:extLst>
              </p:cNvPr>
              <p:cNvSpPr txBox="1"/>
              <p:nvPr/>
            </p:nvSpPr>
            <p:spPr>
              <a:xfrm>
                <a:off x="6450003" y="1446369"/>
                <a:ext cx="15186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9" name="TextBox 18">
                <a:extLst>
                  <a:ext uri="{FF2B5EF4-FFF2-40B4-BE49-F238E27FC236}">
                    <a16:creationId xmlns:a16="http://schemas.microsoft.com/office/drawing/2014/main" id="{DD3688DA-4D9A-41EA-A1B9-A4494531291E}"/>
                  </a:ext>
                </a:extLst>
              </p:cNvPr>
              <p:cNvSpPr txBox="1">
                <a:spLocks noRot="1" noChangeAspect="1" noMove="1" noResize="1" noEditPoints="1" noAdjustHandles="1" noChangeArrowheads="1" noChangeShapeType="1" noTextEdit="1"/>
              </p:cNvSpPr>
              <p:nvPr/>
            </p:nvSpPr>
            <p:spPr>
              <a:xfrm>
                <a:off x="6450003" y="1446369"/>
                <a:ext cx="1518621" cy="369332"/>
              </a:xfrm>
              <a:prstGeom prst="rect">
                <a:avLst/>
              </a:prstGeom>
              <a:blipFill>
                <a:blip r:embed="rId4"/>
                <a:stretch>
                  <a:fillRect l="-4016" r="-120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6CAF06C-986F-4584-A14A-D21C4F0BAB14}"/>
                  </a:ext>
                </a:extLst>
              </p:cNvPr>
              <p:cNvSpPr txBox="1"/>
              <p:nvPr/>
            </p:nvSpPr>
            <p:spPr>
              <a:xfrm>
                <a:off x="8639001" y="1446369"/>
                <a:ext cx="14934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22" name="TextBox 21">
                <a:extLst>
                  <a:ext uri="{FF2B5EF4-FFF2-40B4-BE49-F238E27FC236}">
                    <a16:creationId xmlns:a16="http://schemas.microsoft.com/office/drawing/2014/main" id="{26CAF06C-986F-4584-A14A-D21C4F0BAB14}"/>
                  </a:ext>
                </a:extLst>
              </p:cNvPr>
              <p:cNvSpPr txBox="1">
                <a:spLocks noRot="1" noChangeAspect="1" noMove="1" noResize="1" noEditPoints="1" noAdjustHandles="1" noChangeArrowheads="1" noChangeShapeType="1" noTextEdit="1"/>
              </p:cNvSpPr>
              <p:nvPr/>
            </p:nvSpPr>
            <p:spPr>
              <a:xfrm>
                <a:off x="8639001" y="1446369"/>
                <a:ext cx="1493486" cy="369332"/>
              </a:xfrm>
              <a:prstGeom prst="rect">
                <a:avLst/>
              </a:prstGeom>
              <a:blipFill>
                <a:blip r:embed="rId5"/>
                <a:stretch>
                  <a:fillRect l="-4490" r="-1224" b="-6557"/>
                </a:stretch>
              </a:blipFill>
            </p:spPr>
            <p:txBody>
              <a:bodyPr/>
              <a:lstStyle/>
              <a:p>
                <a:r>
                  <a:rPr lang="en-US">
                    <a:noFill/>
                  </a:rPr>
                  <a:t> </a:t>
                </a:r>
              </a:p>
            </p:txBody>
          </p:sp>
        </mc:Fallback>
      </mc:AlternateContent>
    </p:spTree>
    <p:extLst>
      <p:ext uri="{BB962C8B-B14F-4D97-AF65-F5344CB8AC3E}">
        <p14:creationId xmlns:p14="http://schemas.microsoft.com/office/powerpoint/2010/main" val="181335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14228-D592-427D-B2CA-805AE7BDD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604" y="2248464"/>
            <a:ext cx="6336792" cy="4224528"/>
          </a:xfrm>
          <a:prstGeom prst="rect">
            <a:avLst/>
          </a:prstGeom>
        </p:spPr>
      </p:pic>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 Fixed Step Size</a:t>
            </a:r>
          </a:p>
        </p:txBody>
      </p:sp>
      <p:grpSp>
        <p:nvGrpSpPr>
          <p:cNvPr id="2" name="Group 1">
            <a:extLst>
              <a:ext uri="{FF2B5EF4-FFF2-40B4-BE49-F238E27FC236}">
                <a16:creationId xmlns:a16="http://schemas.microsoft.com/office/drawing/2014/main" id="{F5708790-8080-46DD-84C4-0190025D592D}"/>
              </a:ext>
            </a:extLst>
          </p:cNvPr>
          <p:cNvGrpSpPr/>
          <p:nvPr/>
        </p:nvGrpSpPr>
        <p:grpSpPr>
          <a:xfrm>
            <a:off x="2877800" y="2386777"/>
            <a:ext cx="5594457" cy="4170833"/>
            <a:chOff x="610626" y="2628852"/>
            <a:chExt cx="5308875" cy="3815292"/>
          </a:xfrm>
        </p:grpSpPr>
        <p:sp>
          <p:nvSpPr>
            <p:cNvPr id="10" name="TextBox 9">
              <a:extLst>
                <a:ext uri="{FF2B5EF4-FFF2-40B4-BE49-F238E27FC236}">
                  <a16:creationId xmlns:a16="http://schemas.microsoft.com/office/drawing/2014/main" id="{9404F0F3-C9A9-4A01-ABA4-1B400606C4F6}"/>
                </a:ext>
              </a:extLst>
            </p:cNvPr>
            <p:cNvSpPr txBox="1"/>
            <p:nvPr/>
          </p:nvSpPr>
          <p:spPr>
            <a:xfrm>
              <a:off x="1766873" y="2628852"/>
              <a:ext cx="4152628" cy="369332"/>
            </a:xfrm>
            <a:prstGeom prst="rect">
              <a:avLst/>
            </a:prstGeom>
            <a:noFill/>
          </p:spPr>
          <p:txBody>
            <a:bodyPr wrap="square" rtlCol="0">
              <a:spAutoFit/>
            </a:bodyPr>
            <a:lstStyle/>
            <a:p>
              <a:pPr algn="ctr"/>
              <a:r>
                <a:rPr lang="en-US" dirty="0"/>
                <a:t>x trajectory vs y trajectory</a:t>
              </a:r>
            </a:p>
          </p:txBody>
        </p:sp>
        <p:sp>
          <p:nvSpPr>
            <p:cNvPr id="11" name="TextBox 10">
              <a:extLst>
                <a:ext uri="{FF2B5EF4-FFF2-40B4-BE49-F238E27FC236}">
                  <a16:creationId xmlns:a16="http://schemas.microsoft.com/office/drawing/2014/main" id="{13BE03B6-EE6A-4689-A4E1-8A8DE30BE2C2}"/>
                </a:ext>
              </a:extLst>
            </p:cNvPr>
            <p:cNvSpPr txBox="1"/>
            <p:nvPr/>
          </p:nvSpPr>
          <p:spPr>
            <a:xfrm>
              <a:off x="610626" y="4215142"/>
              <a:ext cx="296091" cy="369332"/>
            </a:xfrm>
            <a:prstGeom prst="rect">
              <a:avLst/>
            </a:prstGeom>
            <a:noFill/>
          </p:spPr>
          <p:txBody>
            <a:bodyPr wrap="square" rtlCol="0">
              <a:spAutoFit/>
            </a:bodyPr>
            <a:lstStyle/>
            <a:p>
              <a:r>
                <a:rPr lang="en-US" dirty="0"/>
                <a:t>y</a:t>
              </a:r>
            </a:p>
          </p:txBody>
        </p:sp>
        <p:sp>
          <p:nvSpPr>
            <p:cNvPr id="12" name="TextBox 11">
              <a:extLst>
                <a:ext uri="{FF2B5EF4-FFF2-40B4-BE49-F238E27FC236}">
                  <a16:creationId xmlns:a16="http://schemas.microsoft.com/office/drawing/2014/main" id="{8DD76C76-B008-4807-B34A-F5D94B69AC49}"/>
                </a:ext>
              </a:extLst>
            </p:cNvPr>
            <p:cNvSpPr txBox="1"/>
            <p:nvPr/>
          </p:nvSpPr>
          <p:spPr>
            <a:xfrm>
              <a:off x="3700326" y="6074812"/>
              <a:ext cx="296091" cy="369332"/>
            </a:xfrm>
            <a:prstGeom prst="rect">
              <a:avLst/>
            </a:prstGeom>
            <a:noFill/>
          </p:spPr>
          <p:txBody>
            <a:bodyPr wrap="square" rtlCol="0">
              <a:spAutoFit/>
            </a:bodyPr>
            <a:lstStyle/>
            <a:p>
              <a:r>
                <a:rPr lang="en-US" dirty="0"/>
                <a:t>x</a:t>
              </a:r>
            </a:p>
          </p:txBody>
        </p:sp>
      </p:gr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509A2AA7-DD95-4E6C-8410-BB41369EECFB}"/>
                  </a:ext>
                </a:extLst>
              </p:cNvPr>
              <p:cNvSpPr txBox="1">
                <a:spLocks/>
              </p:cNvSpPr>
              <p:nvPr/>
            </p:nvSpPr>
            <p:spPr>
              <a:xfrm>
                <a:off x="246017" y="914401"/>
                <a:ext cx="8618850" cy="2127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Lasso Problem:</a:t>
                </a:r>
              </a:p>
              <a:p>
                <a:pPr marL="457200" lvl="1" indent="0">
                  <a:buFont typeface="Arial" panose="020B0604020202020204" pitchFamily="34" charset="0"/>
                  <a:buNone/>
                </a:pPr>
                <a:r>
                  <a:rPr lang="en-US" dirty="0"/>
                  <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d>
                      <m:dPr>
                        <m:ctrlPr>
                          <a:rPr lang="en-US" i="1" smtClean="0">
                            <a:latin typeface="Cambria Math" panose="02040503050406030204" pitchFamily="18" charset="0"/>
                          </a:rPr>
                        </m:ctrlPr>
                      </m:dPr>
                      <m:e>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𝑏</m:t>
                                </m:r>
                              </m:e>
                            </m:d>
                          </m:e>
                          <m:sub>
                            <m:r>
                              <a:rPr lang="en-US" i="1" smtClean="0">
                                <a:latin typeface="Cambria Math" panose="02040503050406030204" pitchFamily="18" charset="0"/>
                              </a:rPr>
                              <m:t>2</m:t>
                            </m:r>
                          </m:sub>
                          <m:sup>
                            <m:r>
                              <a:rPr lang="en-US" i="1" smtClean="0">
                                <a:latin typeface="Cambria Math" panose="02040503050406030204" pitchFamily="18" charset="0"/>
                              </a:rPr>
                              <m:t>2</m:t>
                            </m:r>
                          </m:sup>
                        </m:sSubSup>
                        <m:r>
                          <a:rPr lang="en-US" i="1" smtClean="0">
                            <a:latin typeface="Cambria Math" panose="02040503050406030204" pitchFamily="18" charset="0"/>
                          </a:rPr>
                          <m:t> </m:t>
                        </m:r>
                      </m:e>
                    </m:d>
                    <m:r>
                      <a:rPr lang="en-US" smtClean="0">
                        <a:latin typeface="Cambria Math" panose="02040503050406030204" pitchFamily="18" charset="0"/>
                      </a:rPr>
                      <m:t>+</m:t>
                    </m:r>
                    <m:sSub>
                      <m:sSubPr>
                        <m:ctrlPr>
                          <a:rPr lang="el-GR"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λ</m:t>
                        </m:r>
                        <m:d>
                          <m:dPr>
                            <m:begChr m:val="‖"/>
                            <m:endChr m:val="‖"/>
                            <m:ctrlPr>
                              <a:rPr lang="el-GR"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𝑥</m:t>
                            </m:r>
                          </m:e>
                        </m:d>
                      </m:e>
                      <m:sub>
                        <m:r>
                          <a:rPr lang="en-US" i="1" smtClean="0">
                            <a:latin typeface="Cambria Math" panose="02040503050406030204" pitchFamily="18" charset="0"/>
                            <a:ea typeface="Cambria Math" panose="02040503050406030204" pitchFamily="18" charset="0"/>
                          </a:rPr>
                          <m:t>1</m:t>
                        </m:r>
                      </m:sub>
                    </m:sSub>
                  </m:oMath>
                </a14:m>
                <a:r>
                  <a:rPr lang="en-US" dirty="0"/>
                  <a:t>  where		      and </a:t>
                </a:r>
              </a:p>
            </p:txBody>
          </p:sp>
        </mc:Choice>
        <mc:Fallback xmlns="">
          <p:sp>
            <p:nvSpPr>
              <p:cNvPr id="15" name="Content Placeholder 2">
                <a:extLst>
                  <a:ext uri="{FF2B5EF4-FFF2-40B4-BE49-F238E27FC236}">
                    <a16:creationId xmlns:a16="http://schemas.microsoft.com/office/drawing/2014/main" id="{509A2AA7-DD95-4E6C-8410-BB41369EECFB}"/>
                  </a:ext>
                </a:extLst>
              </p:cNvPr>
              <p:cNvSpPr txBox="1">
                <a:spLocks noRot="1" noChangeAspect="1" noMove="1" noResize="1" noEditPoints="1" noAdjustHandles="1" noChangeArrowheads="1" noChangeShapeType="1" noTextEdit="1"/>
              </p:cNvSpPr>
              <p:nvPr/>
            </p:nvSpPr>
            <p:spPr>
              <a:xfrm>
                <a:off x="246017" y="914401"/>
                <a:ext cx="8618850" cy="2127182"/>
              </a:xfrm>
              <a:prstGeom prst="rect">
                <a:avLst/>
              </a:prstGeom>
              <a:blipFill>
                <a:blip r:embed="rId4"/>
                <a:stretch>
                  <a:fillRect l="-1414" t="-4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02C264E-F66B-418B-8500-DF6924CE3CEF}"/>
                  </a:ext>
                </a:extLst>
              </p:cNvPr>
              <p:cNvSpPr txBox="1"/>
              <p:nvPr/>
            </p:nvSpPr>
            <p:spPr>
              <a:xfrm>
                <a:off x="6450003" y="1446369"/>
                <a:ext cx="15186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6" name="TextBox 15">
                <a:extLst>
                  <a:ext uri="{FF2B5EF4-FFF2-40B4-BE49-F238E27FC236}">
                    <a16:creationId xmlns:a16="http://schemas.microsoft.com/office/drawing/2014/main" id="{F02C264E-F66B-418B-8500-DF6924CE3CEF}"/>
                  </a:ext>
                </a:extLst>
              </p:cNvPr>
              <p:cNvSpPr txBox="1">
                <a:spLocks noRot="1" noChangeAspect="1" noMove="1" noResize="1" noEditPoints="1" noAdjustHandles="1" noChangeArrowheads="1" noChangeShapeType="1" noTextEdit="1"/>
              </p:cNvSpPr>
              <p:nvPr/>
            </p:nvSpPr>
            <p:spPr>
              <a:xfrm>
                <a:off x="6450003" y="1446369"/>
                <a:ext cx="1518621" cy="369332"/>
              </a:xfrm>
              <a:prstGeom prst="rect">
                <a:avLst/>
              </a:prstGeom>
              <a:blipFill>
                <a:blip r:embed="rId5"/>
                <a:stretch>
                  <a:fillRect l="-4016" r="-120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F3587AF-06E6-44D6-A34A-8AA4024ACE15}"/>
                  </a:ext>
                </a:extLst>
              </p:cNvPr>
              <p:cNvSpPr txBox="1"/>
              <p:nvPr/>
            </p:nvSpPr>
            <p:spPr>
              <a:xfrm>
                <a:off x="8639001" y="1446369"/>
                <a:ext cx="14934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17" name="TextBox 16">
                <a:extLst>
                  <a:ext uri="{FF2B5EF4-FFF2-40B4-BE49-F238E27FC236}">
                    <a16:creationId xmlns:a16="http://schemas.microsoft.com/office/drawing/2014/main" id="{FF3587AF-06E6-44D6-A34A-8AA4024ACE15}"/>
                  </a:ext>
                </a:extLst>
              </p:cNvPr>
              <p:cNvSpPr txBox="1">
                <a:spLocks noRot="1" noChangeAspect="1" noMove="1" noResize="1" noEditPoints="1" noAdjustHandles="1" noChangeArrowheads="1" noChangeShapeType="1" noTextEdit="1"/>
              </p:cNvSpPr>
              <p:nvPr/>
            </p:nvSpPr>
            <p:spPr>
              <a:xfrm>
                <a:off x="8639001" y="1446369"/>
                <a:ext cx="1493486" cy="369332"/>
              </a:xfrm>
              <a:prstGeom prst="rect">
                <a:avLst/>
              </a:prstGeom>
              <a:blipFill>
                <a:blip r:embed="rId6"/>
                <a:stretch>
                  <a:fillRect l="-4490" r="-1224" b="-6557"/>
                </a:stretch>
              </a:blipFill>
            </p:spPr>
            <p:txBody>
              <a:bodyPr/>
              <a:lstStyle/>
              <a:p>
                <a:r>
                  <a:rPr lang="en-US">
                    <a:noFill/>
                  </a:rPr>
                  <a:t> </a:t>
                </a:r>
              </a:p>
            </p:txBody>
          </p:sp>
        </mc:Fallback>
      </mc:AlternateContent>
    </p:spTree>
    <p:extLst>
      <p:ext uri="{BB962C8B-B14F-4D97-AF65-F5344CB8AC3E}">
        <p14:creationId xmlns:p14="http://schemas.microsoft.com/office/powerpoint/2010/main" val="741324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B87430E-4D41-41F4-A00D-B33E8824B3D3}"/>
              </a:ext>
            </a:extLst>
          </p:cNvPr>
          <p:cNvSpPr txBox="1">
            <a:spLocks/>
          </p:cNvSpPr>
          <p:nvPr/>
        </p:nvSpPr>
        <p:spPr>
          <a:xfrm>
            <a:off x="271054" y="496388"/>
            <a:ext cx="11649892" cy="5865223"/>
          </a:xfrm>
          <a:prstGeom prst="rect">
            <a:avLst/>
          </a:prstGeom>
          <a:ln w="38100">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Subgradient</a:t>
            </a:r>
            <a:r>
              <a:rPr lang="en-US" dirty="0"/>
              <a:t>:</a:t>
            </a:r>
          </a:p>
          <a:p>
            <a:pPr marL="457200" lvl="1" indent="0">
              <a:buNone/>
            </a:pPr>
            <a:r>
              <a:rPr lang="en-US" dirty="0"/>
              <a:t>The slope of a line that lies underneath the function locally</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r>
              <a:rPr lang="en-US" dirty="0"/>
              <a:t>In higher dimensions, the </a:t>
            </a:r>
            <a:r>
              <a:rPr lang="en-US" dirty="0" err="1"/>
              <a:t>subgradient</a:t>
            </a:r>
            <a:r>
              <a:rPr lang="en-US" dirty="0"/>
              <a:t> is the normal vector </a:t>
            </a:r>
          </a:p>
          <a:p>
            <a:pPr marL="457200" lvl="1" indent="0">
              <a:buNone/>
            </a:pPr>
            <a:r>
              <a:rPr lang="en-US" dirty="0"/>
              <a:t>of a hyperplane that lies underneath the function locally</a:t>
            </a:r>
          </a:p>
          <a:p>
            <a:pPr marL="0" indent="0">
              <a:buNone/>
            </a:pPr>
            <a:r>
              <a:rPr lang="en-US" dirty="0" err="1"/>
              <a:t>Subgradient</a:t>
            </a:r>
            <a:r>
              <a:rPr lang="en-US" dirty="0"/>
              <a:t> optimization method:</a:t>
            </a:r>
          </a:p>
          <a:p>
            <a:pPr marL="457200" lvl="1" indent="0">
              <a:buNone/>
            </a:pPr>
            <a:endParaRPr lang="en-US" dirty="0"/>
          </a:p>
          <a:p>
            <a:pPr marL="457200" lvl="1" indent="0">
              <a:buNone/>
            </a:pPr>
            <a:endParaRPr lang="en-US" dirty="0"/>
          </a:p>
          <a:p>
            <a:pPr marL="457200" lvl="1" indent="0">
              <a:buNone/>
            </a:pPr>
            <a:r>
              <a:rPr lang="en-US" dirty="0"/>
              <a:t>At a differentiable point, the only </a:t>
            </a:r>
            <a:r>
              <a:rPr lang="en-US" dirty="0" err="1"/>
              <a:t>subgradient</a:t>
            </a:r>
            <a:r>
              <a:rPr lang="en-US" dirty="0"/>
              <a:t> is the gradient</a:t>
            </a:r>
          </a:p>
          <a:p>
            <a:pPr marL="0" indent="0">
              <a:buNone/>
            </a:pPr>
            <a:endParaRPr lang="en-US" dirty="0"/>
          </a:p>
          <a:p>
            <a:pPr lvl="1"/>
            <a:endParaRPr lang="en-US" dirty="0"/>
          </a:p>
          <a:p>
            <a:pPr lvl="1"/>
            <a:endParaRPr lang="en-US" dirty="0"/>
          </a:p>
          <a:p>
            <a:pPr lvl="1"/>
            <a:endParaRPr lang="en-US" dirty="0"/>
          </a:p>
        </p:txBody>
      </p:sp>
      <p:grpSp>
        <p:nvGrpSpPr>
          <p:cNvPr id="3" name="Group 2">
            <a:extLst>
              <a:ext uri="{FF2B5EF4-FFF2-40B4-BE49-F238E27FC236}">
                <a16:creationId xmlns:a16="http://schemas.microsoft.com/office/drawing/2014/main" id="{171BFA11-5911-47BB-8708-3A8F412D4F15}"/>
              </a:ext>
            </a:extLst>
          </p:cNvPr>
          <p:cNvGrpSpPr/>
          <p:nvPr/>
        </p:nvGrpSpPr>
        <p:grpSpPr>
          <a:xfrm>
            <a:off x="5081910" y="1500394"/>
            <a:ext cx="1212782" cy="1247362"/>
            <a:chOff x="5056873" y="1996783"/>
            <a:chExt cx="1212782" cy="1247362"/>
          </a:xfrm>
        </p:grpSpPr>
        <p:cxnSp>
          <p:nvCxnSpPr>
            <p:cNvPr id="10" name="Straight Connector 9">
              <a:extLst>
                <a:ext uri="{FF2B5EF4-FFF2-40B4-BE49-F238E27FC236}">
                  <a16:creationId xmlns:a16="http://schemas.microsoft.com/office/drawing/2014/main" id="{BD0AB749-9B01-4918-8DA8-603D1D93D4F1}"/>
                </a:ext>
              </a:extLst>
            </p:cNvPr>
            <p:cNvCxnSpPr>
              <a:cxnSpLocks/>
            </p:cNvCxnSpPr>
            <p:nvPr/>
          </p:nvCxnSpPr>
          <p:spPr>
            <a:xfrm>
              <a:off x="5056873" y="1996783"/>
              <a:ext cx="606391" cy="12473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1C437CA-D0EF-41D5-BA12-D24EF85557C6}"/>
                </a:ext>
              </a:extLst>
            </p:cNvPr>
            <p:cNvCxnSpPr>
              <a:cxnSpLocks/>
            </p:cNvCxnSpPr>
            <p:nvPr/>
          </p:nvCxnSpPr>
          <p:spPr>
            <a:xfrm flipH="1">
              <a:off x="5663264" y="2002486"/>
              <a:ext cx="606391" cy="1241659"/>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FD684B8E-F1B0-4540-BF00-C28A4F66142A}"/>
              </a:ext>
            </a:extLst>
          </p:cNvPr>
          <p:cNvCxnSpPr/>
          <p:nvPr/>
        </p:nvCxnSpPr>
        <p:spPr>
          <a:xfrm>
            <a:off x="5092555" y="2484519"/>
            <a:ext cx="1191491" cy="526473"/>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15049C9-2E59-4520-99A3-9F51C46B398F}"/>
              </a:ext>
            </a:extLst>
          </p:cNvPr>
          <p:cNvCxnSpPr>
            <a:cxnSpLocks/>
          </p:cNvCxnSpPr>
          <p:nvPr/>
        </p:nvCxnSpPr>
        <p:spPr>
          <a:xfrm flipV="1">
            <a:off x="4986045" y="2544494"/>
            <a:ext cx="1404510" cy="406521"/>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A799D24D-6CF6-48AB-B76D-A28E4E69DD41}"/>
              </a:ext>
            </a:extLst>
          </p:cNvPr>
          <p:cNvCxnSpPr>
            <a:cxnSpLocks/>
          </p:cNvCxnSpPr>
          <p:nvPr/>
        </p:nvCxnSpPr>
        <p:spPr>
          <a:xfrm>
            <a:off x="4986045" y="2675863"/>
            <a:ext cx="1363235" cy="119425"/>
          </a:xfrm>
          <a:prstGeom prst="line">
            <a:avLst/>
          </a:prstGeom>
          <a:ln w="19050">
            <a:solidFill>
              <a:srgbClr val="FF0000"/>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94E2D2-A487-45E7-AB5B-0508C14AFE2B}"/>
                  </a:ext>
                </a:extLst>
              </p:cNvPr>
              <p:cNvSpPr txBox="1"/>
              <p:nvPr/>
            </p:nvSpPr>
            <p:spPr>
              <a:xfrm>
                <a:off x="504008" y="4672378"/>
                <a:ext cx="432174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𝑘</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𝑘</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𝑘</m:t>
                          </m:r>
                        </m:sub>
                      </m:sSub>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𝑔</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e>
                        <m:sub>
                          <m:r>
                            <a:rPr lang="en-US" sz="3200" b="0" i="1" smtClean="0">
                              <a:latin typeface="Cambria Math" panose="02040503050406030204" pitchFamily="18" charset="0"/>
                              <a:ea typeface="Cambria Math" panose="02040503050406030204" pitchFamily="18" charset="0"/>
                            </a:rPr>
                            <m:t>𝑘</m:t>
                          </m:r>
                        </m:sub>
                      </m:sSub>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1" name="TextBox 10">
                <a:extLst>
                  <a:ext uri="{FF2B5EF4-FFF2-40B4-BE49-F238E27FC236}">
                    <a16:creationId xmlns:a16="http://schemas.microsoft.com/office/drawing/2014/main" id="{1C94E2D2-A487-45E7-AB5B-0508C14AFE2B}"/>
                  </a:ext>
                </a:extLst>
              </p:cNvPr>
              <p:cNvSpPr txBox="1">
                <a:spLocks noRot="1" noChangeAspect="1" noMove="1" noResize="1" noEditPoints="1" noAdjustHandles="1" noChangeArrowheads="1" noChangeShapeType="1" noTextEdit="1"/>
              </p:cNvSpPr>
              <p:nvPr/>
            </p:nvSpPr>
            <p:spPr>
              <a:xfrm>
                <a:off x="504008" y="4672378"/>
                <a:ext cx="4321743" cy="49244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193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5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5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5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BB2D6B5-6FED-46A8-A660-C85B750A8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509" y="2262000"/>
            <a:ext cx="6280391" cy="4186927"/>
          </a:xfrm>
          <a:prstGeom prst="rect">
            <a:avLst/>
          </a:prstGeom>
        </p:spPr>
      </p:pic>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 Decreasing Step Size</a:t>
            </a:r>
          </a:p>
        </p:txBody>
      </p:sp>
      <p:grpSp>
        <p:nvGrpSpPr>
          <p:cNvPr id="2" name="Group 1">
            <a:extLst>
              <a:ext uri="{FF2B5EF4-FFF2-40B4-BE49-F238E27FC236}">
                <a16:creationId xmlns:a16="http://schemas.microsoft.com/office/drawing/2014/main" id="{F5708790-8080-46DD-84C4-0190025D592D}"/>
              </a:ext>
            </a:extLst>
          </p:cNvPr>
          <p:cNvGrpSpPr/>
          <p:nvPr/>
        </p:nvGrpSpPr>
        <p:grpSpPr>
          <a:xfrm>
            <a:off x="2877800" y="2386777"/>
            <a:ext cx="5594457" cy="4170833"/>
            <a:chOff x="610626" y="2628852"/>
            <a:chExt cx="5308875" cy="3815292"/>
          </a:xfrm>
        </p:grpSpPr>
        <p:sp>
          <p:nvSpPr>
            <p:cNvPr id="10" name="TextBox 9">
              <a:extLst>
                <a:ext uri="{FF2B5EF4-FFF2-40B4-BE49-F238E27FC236}">
                  <a16:creationId xmlns:a16="http://schemas.microsoft.com/office/drawing/2014/main" id="{9404F0F3-C9A9-4A01-ABA4-1B400606C4F6}"/>
                </a:ext>
              </a:extLst>
            </p:cNvPr>
            <p:cNvSpPr txBox="1"/>
            <p:nvPr/>
          </p:nvSpPr>
          <p:spPr>
            <a:xfrm>
              <a:off x="1766873" y="2628852"/>
              <a:ext cx="4152628" cy="369332"/>
            </a:xfrm>
            <a:prstGeom prst="rect">
              <a:avLst/>
            </a:prstGeom>
            <a:noFill/>
          </p:spPr>
          <p:txBody>
            <a:bodyPr wrap="square" rtlCol="0">
              <a:spAutoFit/>
            </a:bodyPr>
            <a:lstStyle/>
            <a:p>
              <a:pPr algn="ctr"/>
              <a:r>
                <a:rPr lang="en-US" dirty="0"/>
                <a:t>x trajectory vs y trajectory</a:t>
              </a:r>
            </a:p>
          </p:txBody>
        </p:sp>
        <p:sp>
          <p:nvSpPr>
            <p:cNvPr id="11" name="TextBox 10">
              <a:extLst>
                <a:ext uri="{FF2B5EF4-FFF2-40B4-BE49-F238E27FC236}">
                  <a16:creationId xmlns:a16="http://schemas.microsoft.com/office/drawing/2014/main" id="{13BE03B6-EE6A-4689-A4E1-8A8DE30BE2C2}"/>
                </a:ext>
              </a:extLst>
            </p:cNvPr>
            <p:cNvSpPr txBox="1"/>
            <p:nvPr/>
          </p:nvSpPr>
          <p:spPr>
            <a:xfrm>
              <a:off x="610626" y="4215142"/>
              <a:ext cx="296091" cy="369332"/>
            </a:xfrm>
            <a:prstGeom prst="rect">
              <a:avLst/>
            </a:prstGeom>
            <a:noFill/>
          </p:spPr>
          <p:txBody>
            <a:bodyPr wrap="square" rtlCol="0">
              <a:spAutoFit/>
            </a:bodyPr>
            <a:lstStyle/>
            <a:p>
              <a:r>
                <a:rPr lang="en-US" dirty="0"/>
                <a:t>y</a:t>
              </a:r>
            </a:p>
          </p:txBody>
        </p:sp>
        <p:sp>
          <p:nvSpPr>
            <p:cNvPr id="12" name="TextBox 11">
              <a:extLst>
                <a:ext uri="{FF2B5EF4-FFF2-40B4-BE49-F238E27FC236}">
                  <a16:creationId xmlns:a16="http://schemas.microsoft.com/office/drawing/2014/main" id="{8DD76C76-B008-4807-B34A-F5D94B69AC49}"/>
                </a:ext>
              </a:extLst>
            </p:cNvPr>
            <p:cNvSpPr txBox="1"/>
            <p:nvPr/>
          </p:nvSpPr>
          <p:spPr>
            <a:xfrm>
              <a:off x="3700326" y="6074812"/>
              <a:ext cx="296091" cy="369332"/>
            </a:xfrm>
            <a:prstGeom prst="rect">
              <a:avLst/>
            </a:prstGeom>
            <a:noFill/>
          </p:spPr>
          <p:txBody>
            <a:bodyPr wrap="square" rtlCol="0">
              <a:spAutoFit/>
            </a:bodyPr>
            <a:lstStyle/>
            <a:p>
              <a:r>
                <a:rPr lang="en-US" dirty="0"/>
                <a:t>x</a:t>
              </a:r>
            </a:p>
          </p:txBody>
        </p:sp>
      </p:grpSp>
      <p:sp>
        <p:nvSpPr>
          <p:cNvPr id="7" name="TextBox 6">
            <a:extLst>
              <a:ext uri="{FF2B5EF4-FFF2-40B4-BE49-F238E27FC236}">
                <a16:creationId xmlns:a16="http://schemas.microsoft.com/office/drawing/2014/main" id="{9932B1EC-4158-46A8-AD78-B36B7BB7F9D1}"/>
              </a:ext>
            </a:extLst>
          </p:cNvPr>
          <p:cNvSpPr txBox="1"/>
          <p:nvPr/>
        </p:nvSpPr>
        <p:spPr>
          <a:xfrm>
            <a:off x="3128159" y="2550695"/>
            <a:ext cx="642801" cy="403749"/>
          </a:xfrm>
          <a:prstGeom prst="rect">
            <a:avLst/>
          </a:prstGeom>
          <a:solidFill>
            <a:schemeClr val="bg1"/>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3779927A-536F-4A52-A57A-CDF0CE8E6FF7}"/>
              </a:ext>
            </a:extLst>
          </p:cNvPr>
          <p:cNvSpPr txBox="1"/>
          <p:nvPr/>
        </p:nvSpPr>
        <p:spPr>
          <a:xfrm>
            <a:off x="3126068" y="5670364"/>
            <a:ext cx="642801" cy="403749"/>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A21EDB7C-C590-4172-BC51-FAAF7AFB75F9}"/>
                  </a:ext>
                </a:extLst>
              </p:cNvPr>
              <p:cNvSpPr txBox="1">
                <a:spLocks/>
              </p:cNvSpPr>
              <p:nvPr/>
            </p:nvSpPr>
            <p:spPr>
              <a:xfrm>
                <a:off x="246017" y="914401"/>
                <a:ext cx="8618850" cy="2127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Lasso Problem:</a:t>
                </a:r>
              </a:p>
              <a:p>
                <a:pPr marL="457200" lvl="1" indent="0">
                  <a:buFont typeface="Arial" panose="020B0604020202020204" pitchFamily="34" charset="0"/>
                  <a:buNone/>
                </a:pPr>
                <a:r>
                  <a:rPr lang="en-US" dirty="0"/>
                  <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d>
                      <m:dPr>
                        <m:ctrlPr>
                          <a:rPr lang="en-US" i="1" smtClean="0">
                            <a:latin typeface="Cambria Math" panose="02040503050406030204" pitchFamily="18" charset="0"/>
                          </a:rPr>
                        </m:ctrlPr>
                      </m:dPr>
                      <m:e>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𝑏</m:t>
                                </m:r>
                              </m:e>
                            </m:d>
                          </m:e>
                          <m:sub>
                            <m:r>
                              <a:rPr lang="en-US" i="1" smtClean="0">
                                <a:latin typeface="Cambria Math" panose="02040503050406030204" pitchFamily="18" charset="0"/>
                              </a:rPr>
                              <m:t>2</m:t>
                            </m:r>
                          </m:sub>
                          <m:sup>
                            <m:r>
                              <a:rPr lang="en-US" i="1" smtClean="0">
                                <a:latin typeface="Cambria Math" panose="02040503050406030204" pitchFamily="18" charset="0"/>
                              </a:rPr>
                              <m:t>2</m:t>
                            </m:r>
                          </m:sup>
                        </m:sSubSup>
                        <m:r>
                          <a:rPr lang="en-US" i="1" smtClean="0">
                            <a:latin typeface="Cambria Math" panose="02040503050406030204" pitchFamily="18" charset="0"/>
                          </a:rPr>
                          <m:t> </m:t>
                        </m:r>
                      </m:e>
                    </m:d>
                    <m:r>
                      <a:rPr lang="en-US" smtClean="0">
                        <a:latin typeface="Cambria Math" panose="02040503050406030204" pitchFamily="18" charset="0"/>
                      </a:rPr>
                      <m:t>+</m:t>
                    </m:r>
                    <m:sSub>
                      <m:sSubPr>
                        <m:ctrlPr>
                          <a:rPr lang="el-GR"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λ</m:t>
                        </m:r>
                        <m:d>
                          <m:dPr>
                            <m:begChr m:val="‖"/>
                            <m:endChr m:val="‖"/>
                            <m:ctrlPr>
                              <a:rPr lang="el-GR"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𝑥</m:t>
                            </m:r>
                          </m:e>
                        </m:d>
                      </m:e>
                      <m:sub>
                        <m:r>
                          <a:rPr lang="en-US" i="1" smtClean="0">
                            <a:latin typeface="Cambria Math" panose="02040503050406030204" pitchFamily="18" charset="0"/>
                            <a:ea typeface="Cambria Math" panose="02040503050406030204" pitchFamily="18" charset="0"/>
                          </a:rPr>
                          <m:t>1</m:t>
                        </m:r>
                      </m:sub>
                    </m:sSub>
                  </m:oMath>
                </a14:m>
                <a:r>
                  <a:rPr lang="en-US" dirty="0"/>
                  <a:t>  where		      and </a:t>
                </a:r>
              </a:p>
            </p:txBody>
          </p:sp>
        </mc:Choice>
        <mc:Fallback xmlns="">
          <p:sp>
            <p:nvSpPr>
              <p:cNvPr id="17" name="Content Placeholder 2">
                <a:extLst>
                  <a:ext uri="{FF2B5EF4-FFF2-40B4-BE49-F238E27FC236}">
                    <a16:creationId xmlns:a16="http://schemas.microsoft.com/office/drawing/2014/main" id="{A21EDB7C-C590-4172-BC51-FAAF7AFB75F9}"/>
                  </a:ext>
                </a:extLst>
              </p:cNvPr>
              <p:cNvSpPr txBox="1">
                <a:spLocks noRot="1" noChangeAspect="1" noMove="1" noResize="1" noEditPoints="1" noAdjustHandles="1" noChangeArrowheads="1" noChangeShapeType="1" noTextEdit="1"/>
              </p:cNvSpPr>
              <p:nvPr/>
            </p:nvSpPr>
            <p:spPr>
              <a:xfrm>
                <a:off x="246017" y="914401"/>
                <a:ext cx="8618850" cy="2127182"/>
              </a:xfrm>
              <a:prstGeom prst="rect">
                <a:avLst/>
              </a:prstGeom>
              <a:blipFill>
                <a:blip r:embed="rId4"/>
                <a:stretch>
                  <a:fillRect l="-1414" t="-4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78194B9-1090-4D03-AE6D-B91EF34112B3}"/>
                  </a:ext>
                </a:extLst>
              </p:cNvPr>
              <p:cNvSpPr txBox="1"/>
              <p:nvPr/>
            </p:nvSpPr>
            <p:spPr>
              <a:xfrm>
                <a:off x="6450003" y="1446369"/>
                <a:ext cx="15186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8" name="TextBox 17">
                <a:extLst>
                  <a:ext uri="{FF2B5EF4-FFF2-40B4-BE49-F238E27FC236}">
                    <a16:creationId xmlns:a16="http://schemas.microsoft.com/office/drawing/2014/main" id="{078194B9-1090-4D03-AE6D-B91EF34112B3}"/>
                  </a:ext>
                </a:extLst>
              </p:cNvPr>
              <p:cNvSpPr txBox="1">
                <a:spLocks noRot="1" noChangeAspect="1" noMove="1" noResize="1" noEditPoints="1" noAdjustHandles="1" noChangeArrowheads="1" noChangeShapeType="1" noTextEdit="1"/>
              </p:cNvSpPr>
              <p:nvPr/>
            </p:nvSpPr>
            <p:spPr>
              <a:xfrm>
                <a:off x="6450003" y="1446369"/>
                <a:ext cx="1518621" cy="369332"/>
              </a:xfrm>
              <a:prstGeom prst="rect">
                <a:avLst/>
              </a:prstGeom>
              <a:blipFill>
                <a:blip r:embed="rId5"/>
                <a:stretch>
                  <a:fillRect l="-4016" r="-120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96B433-B200-4259-9A28-09C38D1B4360}"/>
                  </a:ext>
                </a:extLst>
              </p:cNvPr>
              <p:cNvSpPr txBox="1"/>
              <p:nvPr/>
            </p:nvSpPr>
            <p:spPr>
              <a:xfrm>
                <a:off x="8639001" y="1446369"/>
                <a:ext cx="14934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19" name="TextBox 18">
                <a:extLst>
                  <a:ext uri="{FF2B5EF4-FFF2-40B4-BE49-F238E27FC236}">
                    <a16:creationId xmlns:a16="http://schemas.microsoft.com/office/drawing/2014/main" id="{F196B433-B200-4259-9A28-09C38D1B4360}"/>
                  </a:ext>
                </a:extLst>
              </p:cNvPr>
              <p:cNvSpPr txBox="1">
                <a:spLocks noRot="1" noChangeAspect="1" noMove="1" noResize="1" noEditPoints="1" noAdjustHandles="1" noChangeArrowheads="1" noChangeShapeType="1" noTextEdit="1"/>
              </p:cNvSpPr>
              <p:nvPr/>
            </p:nvSpPr>
            <p:spPr>
              <a:xfrm>
                <a:off x="8639001" y="1446369"/>
                <a:ext cx="1493486" cy="369332"/>
              </a:xfrm>
              <a:prstGeom prst="rect">
                <a:avLst/>
              </a:prstGeom>
              <a:blipFill>
                <a:blip r:embed="rId6"/>
                <a:stretch>
                  <a:fillRect l="-4490" r="-1224" b="-6557"/>
                </a:stretch>
              </a:blipFill>
            </p:spPr>
            <p:txBody>
              <a:bodyPr/>
              <a:lstStyle/>
              <a:p>
                <a:r>
                  <a:rPr lang="en-US">
                    <a:noFill/>
                  </a:rPr>
                  <a:t> </a:t>
                </a:r>
              </a:p>
            </p:txBody>
          </p:sp>
        </mc:Fallback>
      </mc:AlternateContent>
    </p:spTree>
    <p:extLst>
      <p:ext uri="{BB962C8B-B14F-4D97-AF65-F5344CB8AC3E}">
        <p14:creationId xmlns:p14="http://schemas.microsoft.com/office/powerpoint/2010/main" val="2391453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3BF74-D8D9-4654-905E-E1C8197D7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221" y="2243710"/>
            <a:ext cx="6336792" cy="4224528"/>
          </a:xfrm>
          <a:prstGeom prst="rect">
            <a:avLst/>
          </a:prstGeom>
        </p:spPr>
      </p:pic>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 AdaGrad Optimization</a:t>
            </a:r>
          </a:p>
        </p:txBody>
      </p:sp>
      <p:grpSp>
        <p:nvGrpSpPr>
          <p:cNvPr id="2" name="Group 1">
            <a:extLst>
              <a:ext uri="{FF2B5EF4-FFF2-40B4-BE49-F238E27FC236}">
                <a16:creationId xmlns:a16="http://schemas.microsoft.com/office/drawing/2014/main" id="{F5708790-8080-46DD-84C4-0190025D592D}"/>
              </a:ext>
            </a:extLst>
          </p:cNvPr>
          <p:cNvGrpSpPr/>
          <p:nvPr/>
        </p:nvGrpSpPr>
        <p:grpSpPr>
          <a:xfrm>
            <a:off x="2877800" y="2386777"/>
            <a:ext cx="5594457" cy="4170833"/>
            <a:chOff x="610626" y="2628852"/>
            <a:chExt cx="5308875" cy="3815292"/>
          </a:xfrm>
        </p:grpSpPr>
        <p:sp>
          <p:nvSpPr>
            <p:cNvPr id="10" name="TextBox 9">
              <a:extLst>
                <a:ext uri="{FF2B5EF4-FFF2-40B4-BE49-F238E27FC236}">
                  <a16:creationId xmlns:a16="http://schemas.microsoft.com/office/drawing/2014/main" id="{9404F0F3-C9A9-4A01-ABA4-1B400606C4F6}"/>
                </a:ext>
              </a:extLst>
            </p:cNvPr>
            <p:cNvSpPr txBox="1"/>
            <p:nvPr/>
          </p:nvSpPr>
          <p:spPr>
            <a:xfrm>
              <a:off x="1766873" y="2628852"/>
              <a:ext cx="4152628" cy="369332"/>
            </a:xfrm>
            <a:prstGeom prst="rect">
              <a:avLst/>
            </a:prstGeom>
            <a:noFill/>
          </p:spPr>
          <p:txBody>
            <a:bodyPr wrap="square" rtlCol="0">
              <a:spAutoFit/>
            </a:bodyPr>
            <a:lstStyle/>
            <a:p>
              <a:pPr algn="ctr"/>
              <a:r>
                <a:rPr lang="en-US" dirty="0"/>
                <a:t>x trajectory vs y trajectory</a:t>
              </a:r>
            </a:p>
          </p:txBody>
        </p:sp>
        <p:sp>
          <p:nvSpPr>
            <p:cNvPr id="11" name="TextBox 10">
              <a:extLst>
                <a:ext uri="{FF2B5EF4-FFF2-40B4-BE49-F238E27FC236}">
                  <a16:creationId xmlns:a16="http://schemas.microsoft.com/office/drawing/2014/main" id="{13BE03B6-EE6A-4689-A4E1-8A8DE30BE2C2}"/>
                </a:ext>
              </a:extLst>
            </p:cNvPr>
            <p:cNvSpPr txBox="1"/>
            <p:nvPr/>
          </p:nvSpPr>
          <p:spPr>
            <a:xfrm>
              <a:off x="610626" y="4215142"/>
              <a:ext cx="296091" cy="369332"/>
            </a:xfrm>
            <a:prstGeom prst="rect">
              <a:avLst/>
            </a:prstGeom>
            <a:noFill/>
          </p:spPr>
          <p:txBody>
            <a:bodyPr wrap="square" rtlCol="0">
              <a:spAutoFit/>
            </a:bodyPr>
            <a:lstStyle/>
            <a:p>
              <a:r>
                <a:rPr lang="en-US" dirty="0"/>
                <a:t>y</a:t>
              </a:r>
            </a:p>
          </p:txBody>
        </p:sp>
        <p:sp>
          <p:nvSpPr>
            <p:cNvPr id="12" name="TextBox 11">
              <a:extLst>
                <a:ext uri="{FF2B5EF4-FFF2-40B4-BE49-F238E27FC236}">
                  <a16:creationId xmlns:a16="http://schemas.microsoft.com/office/drawing/2014/main" id="{8DD76C76-B008-4807-B34A-F5D94B69AC49}"/>
                </a:ext>
              </a:extLst>
            </p:cNvPr>
            <p:cNvSpPr txBox="1"/>
            <p:nvPr/>
          </p:nvSpPr>
          <p:spPr>
            <a:xfrm>
              <a:off x="3700326" y="6074812"/>
              <a:ext cx="296091" cy="369332"/>
            </a:xfrm>
            <a:prstGeom prst="rect">
              <a:avLst/>
            </a:prstGeom>
            <a:noFill/>
          </p:spPr>
          <p:txBody>
            <a:bodyPr wrap="square" rtlCol="0">
              <a:spAutoFit/>
            </a:bodyPr>
            <a:lstStyle/>
            <a:p>
              <a:r>
                <a:rPr lang="en-US" dirty="0"/>
                <a:t>x</a:t>
              </a:r>
            </a:p>
          </p:txBody>
        </p:sp>
      </p:grpSp>
      <p:sp>
        <p:nvSpPr>
          <p:cNvPr id="7" name="TextBox 6">
            <a:extLst>
              <a:ext uri="{FF2B5EF4-FFF2-40B4-BE49-F238E27FC236}">
                <a16:creationId xmlns:a16="http://schemas.microsoft.com/office/drawing/2014/main" id="{9932B1EC-4158-46A8-AD78-B36B7BB7F9D1}"/>
              </a:ext>
            </a:extLst>
          </p:cNvPr>
          <p:cNvSpPr txBox="1"/>
          <p:nvPr/>
        </p:nvSpPr>
        <p:spPr>
          <a:xfrm>
            <a:off x="3128159" y="2550695"/>
            <a:ext cx="642801" cy="403749"/>
          </a:xfrm>
          <a:prstGeom prst="rect">
            <a:avLst/>
          </a:prstGeom>
          <a:solidFill>
            <a:schemeClr val="bg1"/>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3779927A-536F-4A52-A57A-CDF0CE8E6FF7}"/>
              </a:ext>
            </a:extLst>
          </p:cNvPr>
          <p:cNvSpPr txBox="1"/>
          <p:nvPr/>
        </p:nvSpPr>
        <p:spPr>
          <a:xfrm>
            <a:off x="3189819" y="5402073"/>
            <a:ext cx="642801" cy="403749"/>
          </a:xfrm>
          <a:prstGeom prst="rect">
            <a:avLst/>
          </a:prstGeom>
          <a:solidFill>
            <a:schemeClr val="bg1"/>
          </a:solid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A21EDB7C-C590-4172-BC51-FAAF7AFB75F9}"/>
                  </a:ext>
                </a:extLst>
              </p:cNvPr>
              <p:cNvSpPr txBox="1">
                <a:spLocks/>
              </p:cNvSpPr>
              <p:nvPr/>
            </p:nvSpPr>
            <p:spPr>
              <a:xfrm>
                <a:off x="246017" y="914401"/>
                <a:ext cx="8618850" cy="2127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Lasso Problem:</a:t>
                </a:r>
              </a:p>
              <a:p>
                <a:pPr marL="457200" lvl="1" indent="0">
                  <a:buFont typeface="Arial" panose="020B0604020202020204" pitchFamily="34" charset="0"/>
                  <a:buNone/>
                </a:pPr>
                <a:r>
                  <a:rPr lang="en-US" dirty="0"/>
                  <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d>
                      <m:dPr>
                        <m:ctrlPr>
                          <a:rPr lang="en-US" i="1" smtClean="0">
                            <a:latin typeface="Cambria Math" panose="02040503050406030204" pitchFamily="18" charset="0"/>
                          </a:rPr>
                        </m:ctrlPr>
                      </m:dPr>
                      <m:e>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𝑏</m:t>
                                </m:r>
                              </m:e>
                            </m:d>
                          </m:e>
                          <m:sub>
                            <m:r>
                              <a:rPr lang="en-US" i="1" smtClean="0">
                                <a:latin typeface="Cambria Math" panose="02040503050406030204" pitchFamily="18" charset="0"/>
                              </a:rPr>
                              <m:t>2</m:t>
                            </m:r>
                          </m:sub>
                          <m:sup>
                            <m:r>
                              <a:rPr lang="en-US" i="1" smtClean="0">
                                <a:latin typeface="Cambria Math" panose="02040503050406030204" pitchFamily="18" charset="0"/>
                              </a:rPr>
                              <m:t>2</m:t>
                            </m:r>
                          </m:sup>
                        </m:sSubSup>
                        <m:r>
                          <a:rPr lang="en-US" i="1" smtClean="0">
                            <a:latin typeface="Cambria Math" panose="02040503050406030204" pitchFamily="18" charset="0"/>
                          </a:rPr>
                          <m:t> </m:t>
                        </m:r>
                      </m:e>
                    </m:d>
                    <m:r>
                      <a:rPr lang="en-US" smtClean="0">
                        <a:latin typeface="Cambria Math" panose="02040503050406030204" pitchFamily="18" charset="0"/>
                      </a:rPr>
                      <m:t>+</m:t>
                    </m:r>
                    <m:sSub>
                      <m:sSubPr>
                        <m:ctrlPr>
                          <a:rPr lang="el-GR"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λ</m:t>
                        </m:r>
                        <m:d>
                          <m:dPr>
                            <m:begChr m:val="‖"/>
                            <m:endChr m:val="‖"/>
                            <m:ctrlPr>
                              <a:rPr lang="el-GR"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𝑥</m:t>
                            </m:r>
                          </m:e>
                        </m:d>
                      </m:e>
                      <m:sub>
                        <m:r>
                          <a:rPr lang="en-US" i="1" smtClean="0">
                            <a:latin typeface="Cambria Math" panose="02040503050406030204" pitchFamily="18" charset="0"/>
                            <a:ea typeface="Cambria Math" panose="02040503050406030204" pitchFamily="18" charset="0"/>
                          </a:rPr>
                          <m:t>1</m:t>
                        </m:r>
                      </m:sub>
                    </m:sSub>
                  </m:oMath>
                </a14:m>
                <a:r>
                  <a:rPr lang="en-US" dirty="0"/>
                  <a:t>  where		      and </a:t>
                </a:r>
              </a:p>
            </p:txBody>
          </p:sp>
        </mc:Choice>
        <mc:Fallback xmlns="">
          <p:sp>
            <p:nvSpPr>
              <p:cNvPr id="17" name="Content Placeholder 2">
                <a:extLst>
                  <a:ext uri="{FF2B5EF4-FFF2-40B4-BE49-F238E27FC236}">
                    <a16:creationId xmlns:a16="http://schemas.microsoft.com/office/drawing/2014/main" id="{A21EDB7C-C590-4172-BC51-FAAF7AFB75F9}"/>
                  </a:ext>
                </a:extLst>
              </p:cNvPr>
              <p:cNvSpPr txBox="1">
                <a:spLocks noRot="1" noChangeAspect="1" noMove="1" noResize="1" noEditPoints="1" noAdjustHandles="1" noChangeArrowheads="1" noChangeShapeType="1" noTextEdit="1"/>
              </p:cNvSpPr>
              <p:nvPr/>
            </p:nvSpPr>
            <p:spPr>
              <a:xfrm>
                <a:off x="246017" y="914401"/>
                <a:ext cx="8618850" cy="2127182"/>
              </a:xfrm>
              <a:prstGeom prst="rect">
                <a:avLst/>
              </a:prstGeom>
              <a:blipFill>
                <a:blip r:embed="rId4"/>
                <a:stretch>
                  <a:fillRect l="-1414" t="-4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78194B9-1090-4D03-AE6D-B91EF34112B3}"/>
                  </a:ext>
                </a:extLst>
              </p:cNvPr>
              <p:cNvSpPr txBox="1"/>
              <p:nvPr/>
            </p:nvSpPr>
            <p:spPr>
              <a:xfrm>
                <a:off x="6450003" y="1446369"/>
                <a:ext cx="15186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8" name="TextBox 17">
                <a:extLst>
                  <a:ext uri="{FF2B5EF4-FFF2-40B4-BE49-F238E27FC236}">
                    <a16:creationId xmlns:a16="http://schemas.microsoft.com/office/drawing/2014/main" id="{078194B9-1090-4D03-AE6D-B91EF34112B3}"/>
                  </a:ext>
                </a:extLst>
              </p:cNvPr>
              <p:cNvSpPr txBox="1">
                <a:spLocks noRot="1" noChangeAspect="1" noMove="1" noResize="1" noEditPoints="1" noAdjustHandles="1" noChangeArrowheads="1" noChangeShapeType="1" noTextEdit="1"/>
              </p:cNvSpPr>
              <p:nvPr/>
            </p:nvSpPr>
            <p:spPr>
              <a:xfrm>
                <a:off x="6450003" y="1446369"/>
                <a:ext cx="1518621" cy="369332"/>
              </a:xfrm>
              <a:prstGeom prst="rect">
                <a:avLst/>
              </a:prstGeom>
              <a:blipFill>
                <a:blip r:embed="rId5"/>
                <a:stretch>
                  <a:fillRect l="-4016" r="-120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96B433-B200-4259-9A28-09C38D1B4360}"/>
                  </a:ext>
                </a:extLst>
              </p:cNvPr>
              <p:cNvSpPr txBox="1"/>
              <p:nvPr/>
            </p:nvSpPr>
            <p:spPr>
              <a:xfrm>
                <a:off x="8639001" y="1446369"/>
                <a:ext cx="14934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19" name="TextBox 18">
                <a:extLst>
                  <a:ext uri="{FF2B5EF4-FFF2-40B4-BE49-F238E27FC236}">
                    <a16:creationId xmlns:a16="http://schemas.microsoft.com/office/drawing/2014/main" id="{F196B433-B200-4259-9A28-09C38D1B4360}"/>
                  </a:ext>
                </a:extLst>
              </p:cNvPr>
              <p:cNvSpPr txBox="1">
                <a:spLocks noRot="1" noChangeAspect="1" noMove="1" noResize="1" noEditPoints="1" noAdjustHandles="1" noChangeArrowheads="1" noChangeShapeType="1" noTextEdit="1"/>
              </p:cNvSpPr>
              <p:nvPr/>
            </p:nvSpPr>
            <p:spPr>
              <a:xfrm>
                <a:off x="8639001" y="1446369"/>
                <a:ext cx="1493486" cy="369332"/>
              </a:xfrm>
              <a:prstGeom prst="rect">
                <a:avLst/>
              </a:prstGeom>
              <a:blipFill>
                <a:blip r:embed="rId6"/>
                <a:stretch>
                  <a:fillRect l="-4490" r="-1224" b="-6557"/>
                </a:stretch>
              </a:blipFill>
            </p:spPr>
            <p:txBody>
              <a:bodyPr/>
              <a:lstStyle/>
              <a:p>
                <a:r>
                  <a:rPr lang="en-US">
                    <a:noFill/>
                  </a:rPr>
                  <a:t> </a:t>
                </a:r>
              </a:p>
            </p:txBody>
          </p:sp>
        </mc:Fallback>
      </mc:AlternateContent>
    </p:spTree>
    <p:extLst>
      <p:ext uri="{BB962C8B-B14F-4D97-AF65-F5344CB8AC3E}">
        <p14:creationId xmlns:p14="http://schemas.microsoft.com/office/powerpoint/2010/main" val="1373735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ED32B-A98D-44D0-9A10-85A40006D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435" y="2255188"/>
            <a:ext cx="6333922" cy="4222614"/>
          </a:xfrm>
          <a:prstGeom prst="rect">
            <a:avLst/>
          </a:prstGeom>
        </p:spPr>
      </p:pic>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 Adaptive Step Size</a:t>
            </a:r>
          </a:p>
        </p:txBody>
      </p:sp>
      <p:grpSp>
        <p:nvGrpSpPr>
          <p:cNvPr id="2" name="Group 1">
            <a:extLst>
              <a:ext uri="{FF2B5EF4-FFF2-40B4-BE49-F238E27FC236}">
                <a16:creationId xmlns:a16="http://schemas.microsoft.com/office/drawing/2014/main" id="{F5708790-8080-46DD-84C4-0190025D592D}"/>
              </a:ext>
            </a:extLst>
          </p:cNvPr>
          <p:cNvGrpSpPr/>
          <p:nvPr/>
        </p:nvGrpSpPr>
        <p:grpSpPr>
          <a:xfrm>
            <a:off x="2877800" y="2386777"/>
            <a:ext cx="5594457" cy="4170833"/>
            <a:chOff x="610626" y="2628852"/>
            <a:chExt cx="5308875" cy="3815292"/>
          </a:xfrm>
        </p:grpSpPr>
        <p:sp>
          <p:nvSpPr>
            <p:cNvPr id="10" name="TextBox 9">
              <a:extLst>
                <a:ext uri="{FF2B5EF4-FFF2-40B4-BE49-F238E27FC236}">
                  <a16:creationId xmlns:a16="http://schemas.microsoft.com/office/drawing/2014/main" id="{9404F0F3-C9A9-4A01-ABA4-1B400606C4F6}"/>
                </a:ext>
              </a:extLst>
            </p:cNvPr>
            <p:cNvSpPr txBox="1"/>
            <p:nvPr/>
          </p:nvSpPr>
          <p:spPr>
            <a:xfrm>
              <a:off x="1766873" y="2628852"/>
              <a:ext cx="4152628" cy="369332"/>
            </a:xfrm>
            <a:prstGeom prst="rect">
              <a:avLst/>
            </a:prstGeom>
            <a:noFill/>
          </p:spPr>
          <p:txBody>
            <a:bodyPr wrap="square" rtlCol="0">
              <a:spAutoFit/>
            </a:bodyPr>
            <a:lstStyle/>
            <a:p>
              <a:pPr algn="ctr"/>
              <a:r>
                <a:rPr lang="en-US" dirty="0"/>
                <a:t>x trajectory vs y trajectory</a:t>
              </a:r>
            </a:p>
          </p:txBody>
        </p:sp>
        <p:sp>
          <p:nvSpPr>
            <p:cNvPr id="11" name="TextBox 10">
              <a:extLst>
                <a:ext uri="{FF2B5EF4-FFF2-40B4-BE49-F238E27FC236}">
                  <a16:creationId xmlns:a16="http://schemas.microsoft.com/office/drawing/2014/main" id="{13BE03B6-EE6A-4689-A4E1-8A8DE30BE2C2}"/>
                </a:ext>
              </a:extLst>
            </p:cNvPr>
            <p:cNvSpPr txBox="1"/>
            <p:nvPr/>
          </p:nvSpPr>
          <p:spPr>
            <a:xfrm>
              <a:off x="610626" y="4215142"/>
              <a:ext cx="296091" cy="369332"/>
            </a:xfrm>
            <a:prstGeom prst="rect">
              <a:avLst/>
            </a:prstGeom>
            <a:noFill/>
          </p:spPr>
          <p:txBody>
            <a:bodyPr wrap="square" rtlCol="0">
              <a:spAutoFit/>
            </a:bodyPr>
            <a:lstStyle/>
            <a:p>
              <a:r>
                <a:rPr lang="en-US" dirty="0"/>
                <a:t>y</a:t>
              </a:r>
            </a:p>
          </p:txBody>
        </p:sp>
        <p:sp>
          <p:nvSpPr>
            <p:cNvPr id="12" name="TextBox 11">
              <a:extLst>
                <a:ext uri="{FF2B5EF4-FFF2-40B4-BE49-F238E27FC236}">
                  <a16:creationId xmlns:a16="http://schemas.microsoft.com/office/drawing/2014/main" id="{8DD76C76-B008-4807-B34A-F5D94B69AC49}"/>
                </a:ext>
              </a:extLst>
            </p:cNvPr>
            <p:cNvSpPr txBox="1"/>
            <p:nvPr/>
          </p:nvSpPr>
          <p:spPr>
            <a:xfrm>
              <a:off x="3700326" y="6074812"/>
              <a:ext cx="296091" cy="369332"/>
            </a:xfrm>
            <a:prstGeom prst="rect">
              <a:avLst/>
            </a:prstGeom>
            <a:noFill/>
          </p:spPr>
          <p:txBody>
            <a:bodyPr wrap="square" rtlCol="0">
              <a:spAutoFit/>
            </a:bodyPr>
            <a:lstStyle/>
            <a:p>
              <a:r>
                <a:rPr lang="en-US" dirty="0"/>
                <a:t>x</a:t>
              </a:r>
            </a:p>
          </p:txBody>
        </p:sp>
      </p:gr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CF83D28F-92BA-491B-861B-240F3BB74902}"/>
                  </a:ext>
                </a:extLst>
              </p:cNvPr>
              <p:cNvSpPr txBox="1">
                <a:spLocks/>
              </p:cNvSpPr>
              <p:nvPr/>
            </p:nvSpPr>
            <p:spPr>
              <a:xfrm>
                <a:off x="246017" y="914401"/>
                <a:ext cx="8618850" cy="2127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Lasso Problem:</a:t>
                </a:r>
              </a:p>
              <a:p>
                <a:pPr marL="457200" lvl="1" indent="0">
                  <a:buFont typeface="Arial" panose="020B0604020202020204" pitchFamily="34" charset="0"/>
                  <a:buNone/>
                </a:pPr>
                <a:r>
                  <a:rPr lang="en-US" dirty="0"/>
                  <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d>
                      <m:dPr>
                        <m:ctrlPr>
                          <a:rPr lang="en-US" i="1" smtClean="0">
                            <a:latin typeface="Cambria Math" panose="02040503050406030204" pitchFamily="18" charset="0"/>
                          </a:rPr>
                        </m:ctrlPr>
                      </m:dPr>
                      <m:e>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𝑏</m:t>
                                </m:r>
                              </m:e>
                            </m:d>
                          </m:e>
                          <m:sub>
                            <m:r>
                              <a:rPr lang="en-US" i="1" smtClean="0">
                                <a:latin typeface="Cambria Math" panose="02040503050406030204" pitchFamily="18" charset="0"/>
                              </a:rPr>
                              <m:t>2</m:t>
                            </m:r>
                          </m:sub>
                          <m:sup>
                            <m:r>
                              <a:rPr lang="en-US" i="1" smtClean="0">
                                <a:latin typeface="Cambria Math" panose="02040503050406030204" pitchFamily="18" charset="0"/>
                              </a:rPr>
                              <m:t>2</m:t>
                            </m:r>
                          </m:sup>
                        </m:sSubSup>
                        <m:r>
                          <a:rPr lang="en-US" i="1" smtClean="0">
                            <a:latin typeface="Cambria Math" panose="02040503050406030204" pitchFamily="18" charset="0"/>
                          </a:rPr>
                          <m:t> </m:t>
                        </m:r>
                      </m:e>
                    </m:d>
                    <m:r>
                      <a:rPr lang="en-US" smtClean="0">
                        <a:latin typeface="Cambria Math" panose="02040503050406030204" pitchFamily="18" charset="0"/>
                      </a:rPr>
                      <m:t>+</m:t>
                    </m:r>
                    <m:sSub>
                      <m:sSubPr>
                        <m:ctrlPr>
                          <a:rPr lang="el-GR"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λ</m:t>
                        </m:r>
                        <m:d>
                          <m:dPr>
                            <m:begChr m:val="‖"/>
                            <m:endChr m:val="‖"/>
                            <m:ctrlPr>
                              <a:rPr lang="el-GR"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𝑥</m:t>
                            </m:r>
                          </m:e>
                        </m:d>
                      </m:e>
                      <m:sub>
                        <m:r>
                          <a:rPr lang="en-US" i="1" smtClean="0">
                            <a:latin typeface="Cambria Math" panose="02040503050406030204" pitchFamily="18" charset="0"/>
                            <a:ea typeface="Cambria Math" panose="02040503050406030204" pitchFamily="18" charset="0"/>
                          </a:rPr>
                          <m:t>1</m:t>
                        </m:r>
                      </m:sub>
                    </m:sSub>
                  </m:oMath>
                </a14:m>
                <a:r>
                  <a:rPr lang="en-US" dirty="0"/>
                  <a:t>  where		      and </a:t>
                </a:r>
              </a:p>
            </p:txBody>
          </p:sp>
        </mc:Choice>
        <mc:Fallback xmlns="">
          <p:sp>
            <p:nvSpPr>
              <p:cNvPr id="16" name="Content Placeholder 2">
                <a:extLst>
                  <a:ext uri="{FF2B5EF4-FFF2-40B4-BE49-F238E27FC236}">
                    <a16:creationId xmlns:a16="http://schemas.microsoft.com/office/drawing/2014/main" id="{CF83D28F-92BA-491B-861B-240F3BB74902}"/>
                  </a:ext>
                </a:extLst>
              </p:cNvPr>
              <p:cNvSpPr txBox="1">
                <a:spLocks noRot="1" noChangeAspect="1" noMove="1" noResize="1" noEditPoints="1" noAdjustHandles="1" noChangeArrowheads="1" noChangeShapeType="1" noTextEdit="1"/>
              </p:cNvSpPr>
              <p:nvPr/>
            </p:nvSpPr>
            <p:spPr>
              <a:xfrm>
                <a:off x="246017" y="914401"/>
                <a:ext cx="8618850" cy="2127182"/>
              </a:xfrm>
              <a:prstGeom prst="rect">
                <a:avLst/>
              </a:prstGeom>
              <a:blipFill>
                <a:blip r:embed="rId4"/>
                <a:stretch>
                  <a:fillRect l="-1414" t="-4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CC20ECF-C0DB-4C0F-8521-57314E09A8D1}"/>
                  </a:ext>
                </a:extLst>
              </p:cNvPr>
              <p:cNvSpPr txBox="1"/>
              <p:nvPr/>
            </p:nvSpPr>
            <p:spPr>
              <a:xfrm>
                <a:off x="6450003" y="1446369"/>
                <a:ext cx="15186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7" name="TextBox 16">
                <a:extLst>
                  <a:ext uri="{FF2B5EF4-FFF2-40B4-BE49-F238E27FC236}">
                    <a16:creationId xmlns:a16="http://schemas.microsoft.com/office/drawing/2014/main" id="{BCC20ECF-C0DB-4C0F-8521-57314E09A8D1}"/>
                  </a:ext>
                </a:extLst>
              </p:cNvPr>
              <p:cNvSpPr txBox="1">
                <a:spLocks noRot="1" noChangeAspect="1" noMove="1" noResize="1" noEditPoints="1" noAdjustHandles="1" noChangeArrowheads="1" noChangeShapeType="1" noTextEdit="1"/>
              </p:cNvSpPr>
              <p:nvPr/>
            </p:nvSpPr>
            <p:spPr>
              <a:xfrm>
                <a:off x="6450003" y="1446369"/>
                <a:ext cx="1518621" cy="369332"/>
              </a:xfrm>
              <a:prstGeom prst="rect">
                <a:avLst/>
              </a:prstGeom>
              <a:blipFill>
                <a:blip r:embed="rId5"/>
                <a:stretch>
                  <a:fillRect l="-4016" r="-120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B0FCFB0-F7D0-4BE8-ADF6-A7FEF652340B}"/>
                  </a:ext>
                </a:extLst>
              </p:cNvPr>
              <p:cNvSpPr txBox="1"/>
              <p:nvPr/>
            </p:nvSpPr>
            <p:spPr>
              <a:xfrm>
                <a:off x="8639001" y="1446369"/>
                <a:ext cx="14934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18" name="TextBox 17">
                <a:extLst>
                  <a:ext uri="{FF2B5EF4-FFF2-40B4-BE49-F238E27FC236}">
                    <a16:creationId xmlns:a16="http://schemas.microsoft.com/office/drawing/2014/main" id="{BB0FCFB0-F7D0-4BE8-ADF6-A7FEF652340B}"/>
                  </a:ext>
                </a:extLst>
              </p:cNvPr>
              <p:cNvSpPr txBox="1">
                <a:spLocks noRot="1" noChangeAspect="1" noMove="1" noResize="1" noEditPoints="1" noAdjustHandles="1" noChangeArrowheads="1" noChangeShapeType="1" noTextEdit="1"/>
              </p:cNvSpPr>
              <p:nvPr/>
            </p:nvSpPr>
            <p:spPr>
              <a:xfrm>
                <a:off x="8639001" y="1446369"/>
                <a:ext cx="1493486" cy="369332"/>
              </a:xfrm>
              <a:prstGeom prst="rect">
                <a:avLst/>
              </a:prstGeom>
              <a:blipFill>
                <a:blip r:embed="rId6"/>
                <a:stretch>
                  <a:fillRect l="-4490" r="-1224" b="-6557"/>
                </a:stretch>
              </a:blipFill>
            </p:spPr>
            <p:txBody>
              <a:bodyPr/>
              <a:lstStyle/>
              <a:p>
                <a:r>
                  <a:rPr lang="en-US">
                    <a:noFill/>
                  </a:rPr>
                  <a:t> </a:t>
                </a:r>
              </a:p>
            </p:txBody>
          </p:sp>
        </mc:Fallback>
      </mc:AlternateContent>
    </p:spTree>
    <p:extLst>
      <p:ext uri="{BB962C8B-B14F-4D97-AF65-F5344CB8AC3E}">
        <p14:creationId xmlns:p14="http://schemas.microsoft.com/office/powerpoint/2010/main" val="170073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bject&#10;&#10;Description generated with very high confidence">
            <a:extLst>
              <a:ext uri="{FF2B5EF4-FFF2-40B4-BE49-F238E27FC236}">
                <a16:creationId xmlns:a16="http://schemas.microsoft.com/office/drawing/2014/main" id="{73A0062E-7DC9-4A47-8EF0-80AF48C97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61" y="2072040"/>
            <a:ext cx="6042454" cy="4223705"/>
          </a:xfrm>
          <a:prstGeom prst="rect">
            <a:avLst/>
          </a:prstGeom>
        </p:spPr>
      </p:pic>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a:t>
            </a:r>
          </a:p>
        </p:txBody>
      </p:sp>
      <p:sp>
        <p:nvSpPr>
          <p:cNvPr id="15" name="TextBox 14">
            <a:extLst>
              <a:ext uri="{FF2B5EF4-FFF2-40B4-BE49-F238E27FC236}">
                <a16:creationId xmlns:a16="http://schemas.microsoft.com/office/drawing/2014/main" id="{499207A4-E8C7-45E0-904D-9A792A0FB5CB}"/>
              </a:ext>
            </a:extLst>
          </p:cNvPr>
          <p:cNvSpPr txBox="1"/>
          <p:nvPr/>
        </p:nvSpPr>
        <p:spPr>
          <a:xfrm>
            <a:off x="5111015" y="6263642"/>
            <a:ext cx="2422358" cy="523220"/>
          </a:xfrm>
          <a:prstGeom prst="rect">
            <a:avLst/>
          </a:prstGeom>
          <a:noFill/>
        </p:spPr>
        <p:txBody>
          <a:bodyPr wrap="square" rtlCol="0">
            <a:spAutoFit/>
          </a:bodyPr>
          <a:lstStyle/>
          <a:p>
            <a:pPr algn="ctr"/>
            <a:r>
              <a:rPr lang="en-US" sz="2800" dirty="0"/>
              <a:t>Threshold = 0.5</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873CAEF1-2FDC-4359-8397-DBCB531E5595}"/>
                  </a:ext>
                </a:extLst>
              </p:cNvPr>
              <p:cNvSpPr txBox="1">
                <a:spLocks/>
              </p:cNvSpPr>
              <p:nvPr/>
            </p:nvSpPr>
            <p:spPr>
              <a:xfrm>
                <a:off x="246017" y="914401"/>
                <a:ext cx="8618850" cy="2127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Lasso Problem:</a:t>
                </a:r>
              </a:p>
              <a:p>
                <a:pPr marL="457200" lvl="1" indent="0">
                  <a:buFont typeface="Arial" panose="020B0604020202020204" pitchFamily="34" charset="0"/>
                  <a:buNone/>
                </a:pPr>
                <a:r>
                  <a:rPr lang="en-US" dirty="0"/>
                  <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d>
                      <m:dPr>
                        <m:ctrlPr>
                          <a:rPr lang="en-US" i="1" smtClean="0">
                            <a:latin typeface="Cambria Math" panose="02040503050406030204" pitchFamily="18" charset="0"/>
                          </a:rPr>
                        </m:ctrlPr>
                      </m:dPr>
                      <m:e>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𝑏</m:t>
                                </m:r>
                              </m:e>
                            </m:d>
                          </m:e>
                          <m:sub>
                            <m:r>
                              <a:rPr lang="en-US" i="1" smtClean="0">
                                <a:latin typeface="Cambria Math" panose="02040503050406030204" pitchFamily="18" charset="0"/>
                              </a:rPr>
                              <m:t>2</m:t>
                            </m:r>
                          </m:sub>
                          <m:sup>
                            <m:r>
                              <a:rPr lang="en-US" i="1" smtClean="0">
                                <a:latin typeface="Cambria Math" panose="02040503050406030204" pitchFamily="18" charset="0"/>
                              </a:rPr>
                              <m:t>2</m:t>
                            </m:r>
                          </m:sup>
                        </m:sSubSup>
                        <m:r>
                          <a:rPr lang="en-US" i="1" smtClean="0">
                            <a:latin typeface="Cambria Math" panose="02040503050406030204" pitchFamily="18" charset="0"/>
                          </a:rPr>
                          <m:t> </m:t>
                        </m:r>
                      </m:e>
                    </m:d>
                    <m:r>
                      <a:rPr lang="en-US" smtClean="0">
                        <a:latin typeface="Cambria Math" panose="02040503050406030204" pitchFamily="18" charset="0"/>
                      </a:rPr>
                      <m:t>+</m:t>
                    </m:r>
                    <m:sSub>
                      <m:sSubPr>
                        <m:ctrlPr>
                          <a:rPr lang="el-GR"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λ</m:t>
                        </m:r>
                        <m:d>
                          <m:dPr>
                            <m:begChr m:val="‖"/>
                            <m:endChr m:val="‖"/>
                            <m:ctrlPr>
                              <a:rPr lang="el-GR"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𝑥</m:t>
                            </m:r>
                          </m:e>
                        </m:d>
                      </m:e>
                      <m:sub>
                        <m:r>
                          <a:rPr lang="en-US" i="1" smtClean="0">
                            <a:latin typeface="Cambria Math" panose="02040503050406030204" pitchFamily="18" charset="0"/>
                            <a:ea typeface="Cambria Math" panose="02040503050406030204" pitchFamily="18" charset="0"/>
                          </a:rPr>
                          <m:t>1</m:t>
                        </m:r>
                      </m:sub>
                    </m:sSub>
                  </m:oMath>
                </a14:m>
                <a:r>
                  <a:rPr lang="en-US" dirty="0"/>
                  <a:t>  where		      and </a:t>
                </a:r>
              </a:p>
            </p:txBody>
          </p:sp>
        </mc:Choice>
        <mc:Fallback xmlns="">
          <p:sp>
            <p:nvSpPr>
              <p:cNvPr id="25" name="Content Placeholder 2">
                <a:extLst>
                  <a:ext uri="{FF2B5EF4-FFF2-40B4-BE49-F238E27FC236}">
                    <a16:creationId xmlns:a16="http://schemas.microsoft.com/office/drawing/2014/main" id="{873CAEF1-2FDC-4359-8397-DBCB531E5595}"/>
                  </a:ext>
                </a:extLst>
              </p:cNvPr>
              <p:cNvSpPr txBox="1">
                <a:spLocks noRot="1" noChangeAspect="1" noMove="1" noResize="1" noEditPoints="1" noAdjustHandles="1" noChangeArrowheads="1" noChangeShapeType="1" noTextEdit="1"/>
              </p:cNvSpPr>
              <p:nvPr/>
            </p:nvSpPr>
            <p:spPr>
              <a:xfrm>
                <a:off x="246017" y="914401"/>
                <a:ext cx="8618850" cy="2127182"/>
              </a:xfrm>
              <a:prstGeom prst="rect">
                <a:avLst/>
              </a:prstGeom>
              <a:blipFill>
                <a:blip r:embed="rId3"/>
                <a:stretch>
                  <a:fillRect l="-1414" t="-4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2548D7-9397-4355-9CE5-33EFAE3E3B00}"/>
                  </a:ext>
                </a:extLst>
              </p:cNvPr>
              <p:cNvSpPr txBox="1"/>
              <p:nvPr/>
            </p:nvSpPr>
            <p:spPr>
              <a:xfrm>
                <a:off x="6450003" y="1446369"/>
                <a:ext cx="15186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26" name="TextBox 25">
                <a:extLst>
                  <a:ext uri="{FF2B5EF4-FFF2-40B4-BE49-F238E27FC236}">
                    <a16:creationId xmlns:a16="http://schemas.microsoft.com/office/drawing/2014/main" id="{662548D7-9397-4355-9CE5-33EFAE3E3B00}"/>
                  </a:ext>
                </a:extLst>
              </p:cNvPr>
              <p:cNvSpPr txBox="1">
                <a:spLocks noRot="1" noChangeAspect="1" noMove="1" noResize="1" noEditPoints="1" noAdjustHandles="1" noChangeArrowheads="1" noChangeShapeType="1" noTextEdit="1"/>
              </p:cNvSpPr>
              <p:nvPr/>
            </p:nvSpPr>
            <p:spPr>
              <a:xfrm>
                <a:off x="6450003" y="1446369"/>
                <a:ext cx="1518621" cy="369332"/>
              </a:xfrm>
              <a:prstGeom prst="rect">
                <a:avLst/>
              </a:prstGeom>
              <a:blipFill>
                <a:blip r:embed="rId4"/>
                <a:stretch>
                  <a:fillRect l="-4016" r="-120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8A2E5F-AC61-4A86-88A8-AA0BF11559AF}"/>
                  </a:ext>
                </a:extLst>
              </p:cNvPr>
              <p:cNvSpPr txBox="1"/>
              <p:nvPr/>
            </p:nvSpPr>
            <p:spPr>
              <a:xfrm>
                <a:off x="8639001" y="1446369"/>
                <a:ext cx="14934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27" name="TextBox 26">
                <a:extLst>
                  <a:ext uri="{FF2B5EF4-FFF2-40B4-BE49-F238E27FC236}">
                    <a16:creationId xmlns:a16="http://schemas.microsoft.com/office/drawing/2014/main" id="{AA8A2E5F-AC61-4A86-88A8-AA0BF11559AF}"/>
                  </a:ext>
                </a:extLst>
              </p:cNvPr>
              <p:cNvSpPr txBox="1">
                <a:spLocks noRot="1" noChangeAspect="1" noMove="1" noResize="1" noEditPoints="1" noAdjustHandles="1" noChangeArrowheads="1" noChangeShapeType="1" noTextEdit="1"/>
              </p:cNvSpPr>
              <p:nvPr/>
            </p:nvSpPr>
            <p:spPr>
              <a:xfrm>
                <a:off x="8639001" y="1446369"/>
                <a:ext cx="1493486" cy="369332"/>
              </a:xfrm>
              <a:prstGeom prst="rect">
                <a:avLst/>
              </a:prstGeom>
              <a:blipFill>
                <a:blip r:embed="rId5"/>
                <a:stretch>
                  <a:fillRect l="-4490" r="-1224" b="-6557"/>
                </a:stretch>
              </a:blipFill>
            </p:spPr>
            <p:txBody>
              <a:bodyPr/>
              <a:lstStyle/>
              <a:p>
                <a:r>
                  <a:rPr lang="en-US">
                    <a:noFill/>
                  </a:rPr>
                  <a:t> </a:t>
                </a:r>
              </a:p>
            </p:txBody>
          </p:sp>
        </mc:Fallback>
      </mc:AlternateContent>
      <p:pic>
        <p:nvPicPr>
          <p:cNvPr id="8" name="Picture 7" descr="A screenshot of a cell phone&#10;&#10;Description generated with very high confidence">
            <a:extLst>
              <a:ext uri="{FF2B5EF4-FFF2-40B4-BE49-F238E27FC236}">
                <a16:creationId xmlns:a16="http://schemas.microsoft.com/office/drawing/2014/main" id="{0EB38B8D-5480-4C35-B84F-04DDDD81E6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024606"/>
            <a:ext cx="6095005" cy="4318571"/>
          </a:xfrm>
          <a:prstGeom prst="rect">
            <a:avLst/>
          </a:prstGeom>
        </p:spPr>
      </p:pic>
    </p:spTree>
    <p:extLst>
      <p:ext uri="{BB962C8B-B14F-4D97-AF65-F5344CB8AC3E}">
        <p14:creationId xmlns:p14="http://schemas.microsoft.com/office/powerpoint/2010/main" val="2607628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91EC85D-7796-43B9-A39D-F9A77792722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 (different </a:t>
            </a:r>
            <a:r>
              <a:rPr lang="en-US" dirty="0" err="1"/>
              <a:t>histSize</a:t>
            </a:r>
            <a:r>
              <a:rPr lang="en-US" dirty="0"/>
              <a:t>) </a:t>
            </a:r>
          </a:p>
        </p:txBody>
      </p:sp>
      <p:sp>
        <p:nvSpPr>
          <p:cNvPr id="15" name="TextBox 14">
            <a:extLst>
              <a:ext uri="{FF2B5EF4-FFF2-40B4-BE49-F238E27FC236}">
                <a16:creationId xmlns:a16="http://schemas.microsoft.com/office/drawing/2014/main" id="{499207A4-E8C7-45E0-904D-9A792A0FB5CB}"/>
              </a:ext>
            </a:extLst>
          </p:cNvPr>
          <p:cNvSpPr txBox="1"/>
          <p:nvPr/>
        </p:nvSpPr>
        <p:spPr>
          <a:xfrm>
            <a:off x="5111015" y="6263642"/>
            <a:ext cx="2422358" cy="523220"/>
          </a:xfrm>
          <a:prstGeom prst="rect">
            <a:avLst/>
          </a:prstGeom>
          <a:noFill/>
        </p:spPr>
        <p:txBody>
          <a:bodyPr wrap="square" rtlCol="0">
            <a:spAutoFit/>
          </a:bodyPr>
          <a:lstStyle/>
          <a:p>
            <a:pPr algn="ctr"/>
            <a:r>
              <a:rPr lang="en-US" sz="2800" dirty="0"/>
              <a:t>Threshold = 0.5</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873CAEF1-2FDC-4359-8397-DBCB531E5595}"/>
                  </a:ext>
                </a:extLst>
              </p:cNvPr>
              <p:cNvSpPr txBox="1">
                <a:spLocks/>
              </p:cNvSpPr>
              <p:nvPr/>
            </p:nvSpPr>
            <p:spPr>
              <a:xfrm>
                <a:off x="246017" y="914401"/>
                <a:ext cx="8618850" cy="2127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Lasso Problem:</a:t>
                </a:r>
              </a:p>
              <a:p>
                <a:pPr marL="457200" lvl="1" indent="0">
                  <a:buFont typeface="Arial" panose="020B0604020202020204" pitchFamily="34" charset="0"/>
                  <a:buNone/>
                </a:pPr>
                <a:r>
                  <a:rPr lang="en-US" dirty="0"/>
                  <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d>
                      <m:dPr>
                        <m:ctrlPr>
                          <a:rPr lang="en-US" i="1" smtClean="0">
                            <a:latin typeface="Cambria Math" panose="02040503050406030204" pitchFamily="18" charset="0"/>
                          </a:rPr>
                        </m:ctrlPr>
                      </m:dPr>
                      <m:e>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𝑏</m:t>
                                </m:r>
                              </m:e>
                            </m:d>
                          </m:e>
                          <m:sub>
                            <m:r>
                              <a:rPr lang="en-US" i="1" smtClean="0">
                                <a:latin typeface="Cambria Math" panose="02040503050406030204" pitchFamily="18" charset="0"/>
                              </a:rPr>
                              <m:t>2</m:t>
                            </m:r>
                          </m:sub>
                          <m:sup>
                            <m:r>
                              <a:rPr lang="en-US" i="1" smtClean="0">
                                <a:latin typeface="Cambria Math" panose="02040503050406030204" pitchFamily="18" charset="0"/>
                              </a:rPr>
                              <m:t>2</m:t>
                            </m:r>
                          </m:sup>
                        </m:sSubSup>
                        <m:r>
                          <a:rPr lang="en-US" i="1" smtClean="0">
                            <a:latin typeface="Cambria Math" panose="02040503050406030204" pitchFamily="18" charset="0"/>
                          </a:rPr>
                          <m:t> </m:t>
                        </m:r>
                      </m:e>
                    </m:d>
                    <m:r>
                      <a:rPr lang="en-US" smtClean="0">
                        <a:latin typeface="Cambria Math" panose="02040503050406030204" pitchFamily="18" charset="0"/>
                      </a:rPr>
                      <m:t>+</m:t>
                    </m:r>
                    <m:sSub>
                      <m:sSubPr>
                        <m:ctrlPr>
                          <a:rPr lang="el-GR"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λ</m:t>
                        </m:r>
                        <m:d>
                          <m:dPr>
                            <m:begChr m:val="‖"/>
                            <m:endChr m:val="‖"/>
                            <m:ctrlPr>
                              <a:rPr lang="el-GR"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𝑥</m:t>
                            </m:r>
                          </m:e>
                        </m:d>
                      </m:e>
                      <m:sub>
                        <m:r>
                          <a:rPr lang="en-US" i="1" smtClean="0">
                            <a:latin typeface="Cambria Math" panose="02040503050406030204" pitchFamily="18" charset="0"/>
                            <a:ea typeface="Cambria Math" panose="02040503050406030204" pitchFamily="18" charset="0"/>
                          </a:rPr>
                          <m:t>1</m:t>
                        </m:r>
                      </m:sub>
                    </m:sSub>
                  </m:oMath>
                </a14:m>
                <a:r>
                  <a:rPr lang="en-US" dirty="0"/>
                  <a:t>  where		      and </a:t>
                </a:r>
              </a:p>
            </p:txBody>
          </p:sp>
        </mc:Choice>
        <mc:Fallback xmlns="">
          <p:sp>
            <p:nvSpPr>
              <p:cNvPr id="25" name="Content Placeholder 2">
                <a:extLst>
                  <a:ext uri="{FF2B5EF4-FFF2-40B4-BE49-F238E27FC236}">
                    <a16:creationId xmlns:a16="http://schemas.microsoft.com/office/drawing/2014/main" id="{873CAEF1-2FDC-4359-8397-DBCB531E5595}"/>
                  </a:ext>
                </a:extLst>
              </p:cNvPr>
              <p:cNvSpPr txBox="1">
                <a:spLocks noRot="1" noChangeAspect="1" noMove="1" noResize="1" noEditPoints="1" noAdjustHandles="1" noChangeArrowheads="1" noChangeShapeType="1" noTextEdit="1"/>
              </p:cNvSpPr>
              <p:nvPr/>
            </p:nvSpPr>
            <p:spPr>
              <a:xfrm>
                <a:off x="246017" y="914401"/>
                <a:ext cx="8618850" cy="2127182"/>
              </a:xfrm>
              <a:prstGeom prst="rect">
                <a:avLst/>
              </a:prstGeom>
              <a:blipFill>
                <a:blip r:embed="rId3"/>
                <a:stretch>
                  <a:fillRect l="-1414" t="-4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2548D7-9397-4355-9CE5-33EFAE3E3B00}"/>
                  </a:ext>
                </a:extLst>
              </p:cNvPr>
              <p:cNvSpPr txBox="1"/>
              <p:nvPr/>
            </p:nvSpPr>
            <p:spPr>
              <a:xfrm>
                <a:off x="6450003" y="1446369"/>
                <a:ext cx="15186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26" name="TextBox 25">
                <a:extLst>
                  <a:ext uri="{FF2B5EF4-FFF2-40B4-BE49-F238E27FC236}">
                    <a16:creationId xmlns:a16="http://schemas.microsoft.com/office/drawing/2014/main" id="{662548D7-9397-4355-9CE5-33EFAE3E3B00}"/>
                  </a:ext>
                </a:extLst>
              </p:cNvPr>
              <p:cNvSpPr txBox="1">
                <a:spLocks noRot="1" noChangeAspect="1" noMove="1" noResize="1" noEditPoints="1" noAdjustHandles="1" noChangeArrowheads="1" noChangeShapeType="1" noTextEdit="1"/>
              </p:cNvSpPr>
              <p:nvPr/>
            </p:nvSpPr>
            <p:spPr>
              <a:xfrm>
                <a:off x="6450003" y="1446369"/>
                <a:ext cx="1518621" cy="369332"/>
              </a:xfrm>
              <a:prstGeom prst="rect">
                <a:avLst/>
              </a:prstGeom>
              <a:blipFill>
                <a:blip r:embed="rId4"/>
                <a:stretch>
                  <a:fillRect l="-4016" r="-120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8A2E5F-AC61-4A86-88A8-AA0BF11559AF}"/>
                  </a:ext>
                </a:extLst>
              </p:cNvPr>
              <p:cNvSpPr txBox="1"/>
              <p:nvPr/>
            </p:nvSpPr>
            <p:spPr>
              <a:xfrm>
                <a:off x="8639001" y="1446369"/>
                <a:ext cx="14934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27" name="TextBox 26">
                <a:extLst>
                  <a:ext uri="{FF2B5EF4-FFF2-40B4-BE49-F238E27FC236}">
                    <a16:creationId xmlns:a16="http://schemas.microsoft.com/office/drawing/2014/main" id="{AA8A2E5F-AC61-4A86-88A8-AA0BF11559AF}"/>
                  </a:ext>
                </a:extLst>
              </p:cNvPr>
              <p:cNvSpPr txBox="1">
                <a:spLocks noRot="1" noChangeAspect="1" noMove="1" noResize="1" noEditPoints="1" noAdjustHandles="1" noChangeArrowheads="1" noChangeShapeType="1" noTextEdit="1"/>
              </p:cNvSpPr>
              <p:nvPr/>
            </p:nvSpPr>
            <p:spPr>
              <a:xfrm>
                <a:off x="8639001" y="1446369"/>
                <a:ext cx="1493486" cy="369332"/>
              </a:xfrm>
              <a:prstGeom prst="rect">
                <a:avLst/>
              </a:prstGeom>
              <a:blipFill>
                <a:blip r:embed="rId5"/>
                <a:stretch>
                  <a:fillRect l="-4490" r="-1224" b="-6557"/>
                </a:stretch>
              </a:blipFill>
            </p:spPr>
            <p:txBody>
              <a:bodyPr/>
              <a:lstStyle/>
              <a:p>
                <a:r>
                  <a:rPr lang="en-US">
                    <a:noFill/>
                  </a:rPr>
                  <a:t> </a:t>
                </a:r>
              </a:p>
            </p:txBody>
          </p:sp>
        </mc:Fallback>
      </mc:AlternateContent>
      <p:pic>
        <p:nvPicPr>
          <p:cNvPr id="3" name="Picture 2" descr="A close up of a logo&#10;&#10;Description generated with very high confidence">
            <a:extLst>
              <a:ext uri="{FF2B5EF4-FFF2-40B4-BE49-F238E27FC236}">
                <a16:creationId xmlns:a16="http://schemas.microsoft.com/office/drawing/2014/main" id="{2F15B851-A5B8-451E-B796-8C67D8B55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874" y="2072732"/>
            <a:ext cx="6064386" cy="4239036"/>
          </a:xfrm>
          <a:prstGeom prst="rect">
            <a:avLst/>
          </a:prstGeom>
        </p:spPr>
      </p:pic>
      <p:pic>
        <p:nvPicPr>
          <p:cNvPr id="6" name="Picture 5" descr="A picture containing screenshot&#10;&#10;Description generated with very high confidence">
            <a:extLst>
              <a:ext uri="{FF2B5EF4-FFF2-40B4-BE49-F238E27FC236}">
                <a16:creationId xmlns:a16="http://schemas.microsoft.com/office/drawing/2014/main" id="{532616A6-9A7E-4DC7-B306-8C7A576689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043857"/>
            <a:ext cx="6064386" cy="4296876"/>
          </a:xfrm>
          <a:prstGeom prst="rect">
            <a:avLst/>
          </a:prstGeom>
        </p:spPr>
      </p:pic>
    </p:spTree>
    <p:extLst>
      <p:ext uri="{BB962C8B-B14F-4D97-AF65-F5344CB8AC3E}">
        <p14:creationId xmlns:p14="http://schemas.microsoft.com/office/powerpoint/2010/main" val="3853210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generated with very high confidence">
            <a:extLst>
              <a:ext uri="{FF2B5EF4-FFF2-40B4-BE49-F238E27FC236}">
                <a16:creationId xmlns:a16="http://schemas.microsoft.com/office/drawing/2014/main" id="{ECEA3BA9-0347-4A9B-9746-5499C7543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73" y="2060257"/>
            <a:ext cx="5953550" cy="4203385"/>
          </a:xfrm>
          <a:prstGeom prst="rect">
            <a:avLst/>
          </a:prstGeom>
        </p:spPr>
      </p:pic>
      <p:sp>
        <p:nvSpPr>
          <p:cNvPr id="15" name="TextBox 14">
            <a:extLst>
              <a:ext uri="{FF2B5EF4-FFF2-40B4-BE49-F238E27FC236}">
                <a16:creationId xmlns:a16="http://schemas.microsoft.com/office/drawing/2014/main" id="{499207A4-E8C7-45E0-904D-9A792A0FB5CB}"/>
              </a:ext>
            </a:extLst>
          </p:cNvPr>
          <p:cNvSpPr txBox="1"/>
          <p:nvPr/>
        </p:nvSpPr>
        <p:spPr>
          <a:xfrm>
            <a:off x="5111015" y="6263642"/>
            <a:ext cx="2422358" cy="523220"/>
          </a:xfrm>
          <a:prstGeom prst="rect">
            <a:avLst/>
          </a:prstGeom>
          <a:noFill/>
        </p:spPr>
        <p:txBody>
          <a:bodyPr wrap="square" rtlCol="0">
            <a:spAutoFit/>
          </a:bodyPr>
          <a:lstStyle/>
          <a:p>
            <a:pPr algn="ctr"/>
            <a:r>
              <a:rPr lang="en-US" sz="2800" dirty="0"/>
              <a:t>Threshold = 0.5</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873CAEF1-2FDC-4359-8397-DBCB531E5595}"/>
                  </a:ext>
                </a:extLst>
              </p:cNvPr>
              <p:cNvSpPr txBox="1">
                <a:spLocks/>
              </p:cNvSpPr>
              <p:nvPr/>
            </p:nvSpPr>
            <p:spPr>
              <a:xfrm>
                <a:off x="246017" y="914401"/>
                <a:ext cx="8618850" cy="2127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Lasso Problem:</a:t>
                </a:r>
              </a:p>
              <a:p>
                <a:pPr marL="457200" lvl="1" indent="0">
                  <a:buFont typeface="Arial" panose="020B0604020202020204" pitchFamily="34" charset="0"/>
                  <a:buNone/>
                </a:pPr>
                <a:r>
                  <a:rPr lang="en-US" dirty="0"/>
                  <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d>
                      <m:dPr>
                        <m:ctrlPr>
                          <a:rPr lang="en-US" i="1" smtClean="0">
                            <a:latin typeface="Cambria Math" panose="02040503050406030204" pitchFamily="18" charset="0"/>
                          </a:rPr>
                        </m:ctrlPr>
                      </m:dPr>
                      <m:e>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𝑏</m:t>
                                </m:r>
                              </m:e>
                            </m:d>
                          </m:e>
                          <m:sub>
                            <m:r>
                              <a:rPr lang="en-US" i="1" smtClean="0">
                                <a:latin typeface="Cambria Math" panose="02040503050406030204" pitchFamily="18" charset="0"/>
                              </a:rPr>
                              <m:t>2</m:t>
                            </m:r>
                          </m:sub>
                          <m:sup>
                            <m:r>
                              <a:rPr lang="en-US" i="1" smtClean="0">
                                <a:latin typeface="Cambria Math" panose="02040503050406030204" pitchFamily="18" charset="0"/>
                              </a:rPr>
                              <m:t>2</m:t>
                            </m:r>
                          </m:sup>
                        </m:sSubSup>
                        <m:r>
                          <a:rPr lang="en-US" i="1" smtClean="0">
                            <a:latin typeface="Cambria Math" panose="02040503050406030204" pitchFamily="18" charset="0"/>
                          </a:rPr>
                          <m:t> </m:t>
                        </m:r>
                      </m:e>
                    </m:d>
                    <m:r>
                      <a:rPr lang="en-US" smtClean="0">
                        <a:latin typeface="Cambria Math" panose="02040503050406030204" pitchFamily="18" charset="0"/>
                      </a:rPr>
                      <m:t>+</m:t>
                    </m:r>
                    <m:sSub>
                      <m:sSubPr>
                        <m:ctrlPr>
                          <a:rPr lang="el-GR"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λ</m:t>
                        </m:r>
                        <m:d>
                          <m:dPr>
                            <m:begChr m:val="‖"/>
                            <m:endChr m:val="‖"/>
                            <m:ctrlPr>
                              <a:rPr lang="el-GR"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𝑥</m:t>
                            </m:r>
                          </m:e>
                        </m:d>
                      </m:e>
                      <m:sub>
                        <m:r>
                          <a:rPr lang="en-US" i="1" smtClean="0">
                            <a:latin typeface="Cambria Math" panose="02040503050406030204" pitchFamily="18" charset="0"/>
                            <a:ea typeface="Cambria Math" panose="02040503050406030204" pitchFamily="18" charset="0"/>
                          </a:rPr>
                          <m:t>1</m:t>
                        </m:r>
                      </m:sub>
                    </m:sSub>
                  </m:oMath>
                </a14:m>
                <a:r>
                  <a:rPr lang="en-US" dirty="0"/>
                  <a:t>  where		      and </a:t>
                </a:r>
              </a:p>
            </p:txBody>
          </p:sp>
        </mc:Choice>
        <mc:Fallback xmlns="">
          <p:sp>
            <p:nvSpPr>
              <p:cNvPr id="25" name="Content Placeholder 2">
                <a:extLst>
                  <a:ext uri="{FF2B5EF4-FFF2-40B4-BE49-F238E27FC236}">
                    <a16:creationId xmlns:a16="http://schemas.microsoft.com/office/drawing/2014/main" id="{873CAEF1-2FDC-4359-8397-DBCB531E5595}"/>
                  </a:ext>
                </a:extLst>
              </p:cNvPr>
              <p:cNvSpPr txBox="1">
                <a:spLocks noRot="1" noChangeAspect="1" noMove="1" noResize="1" noEditPoints="1" noAdjustHandles="1" noChangeArrowheads="1" noChangeShapeType="1" noTextEdit="1"/>
              </p:cNvSpPr>
              <p:nvPr/>
            </p:nvSpPr>
            <p:spPr>
              <a:xfrm>
                <a:off x="246017" y="914401"/>
                <a:ext cx="8618850" cy="2127182"/>
              </a:xfrm>
              <a:prstGeom prst="rect">
                <a:avLst/>
              </a:prstGeom>
              <a:blipFill>
                <a:blip r:embed="rId3"/>
                <a:stretch>
                  <a:fillRect l="-1414" t="-4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2548D7-9397-4355-9CE5-33EFAE3E3B00}"/>
                  </a:ext>
                </a:extLst>
              </p:cNvPr>
              <p:cNvSpPr txBox="1"/>
              <p:nvPr/>
            </p:nvSpPr>
            <p:spPr>
              <a:xfrm>
                <a:off x="6450003" y="1446369"/>
                <a:ext cx="16550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20</m:t>
                          </m:r>
                        </m:sup>
                      </m:sSup>
                    </m:oMath>
                  </m:oMathPara>
                </a14:m>
                <a:endParaRPr lang="en-US" sz="2400" dirty="0"/>
              </a:p>
            </p:txBody>
          </p:sp>
        </mc:Choice>
        <mc:Fallback xmlns="">
          <p:sp>
            <p:nvSpPr>
              <p:cNvPr id="26" name="TextBox 25">
                <a:extLst>
                  <a:ext uri="{FF2B5EF4-FFF2-40B4-BE49-F238E27FC236}">
                    <a16:creationId xmlns:a16="http://schemas.microsoft.com/office/drawing/2014/main" id="{662548D7-9397-4355-9CE5-33EFAE3E3B00}"/>
                  </a:ext>
                </a:extLst>
              </p:cNvPr>
              <p:cNvSpPr txBox="1">
                <a:spLocks noRot="1" noChangeAspect="1" noMove="1" noResize="1" noEditPoints="1" noAdjustHandles="1" noChangeArrowheads="1" noChangeShapeType="1" noTextEdit="1"/>
              </p:cNvSpPr>
              <p:nvPr/>
            </p:nvSpPr>
            <p:spPr>
              <a:xfrm>
                <a:off x="6450003" y="1446369"/>
                <a:ext cx="1655068" cy="369332"/>
              </a:xfrm>
              <a:prstGeom prst="rect">
                <a:avLst/>
              </a:prstGeom>
              <a:blipFill>
                <a:blip r:embed="rId4"/>
                <a:stretch>
                  <a:fillRect l="-3676" r="-73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8A2E5F-AC61-4A86-88A8-AA0BF11559AF}"/>
                  </a:ext>
                </a:extLst>
              </p:cNvPr>
              <p:cNvSpPr txBox="1"/>
              <p:nvPr/>
            </p:nvSpPr>
            <p:spPr>
              <a:xfrm>
                <a:off x="8639001" y="1446369"/>
                <a:ext cx="15000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27" name="TextBox 26">
                <a:extLst>
                  <a:ext uri="{FF2B5EF4-FFF2-40B4-BE49-F238E27FC236}">
                    <a16:creationId xmlns:a16="http://schemas.microsoft.com/office/drawing/2014/main" id="{AA8A2E5F-AC61-4A86-88A8-AA0BF11559AF}"/>
                  </a:ext>
                </a:extLst>
              </p:cNvPr>
              <p:cNvSpPr txBox="1">
                <a:spLocks noRot="1" noChangeAspect="1" noMove="1" noResize="1" noEditPoints="1" noAdjustHandles="1" noChangeArrowheads="1" noChangeShapeType="1" noTextEdit="1"/>
              </p:cNvSpPr>
              <p:nvPr/>
            </p:nvSpPr>
            <p:spPr>
              <a:xfrm>
                <a:off x="8639001" y="1446369"/>
                <a:ext cx="1500091" cy="369332"/>
              </a:xfrm>
              <a:prstGeom prst="rect">
                <a:avLst/>
              </a:prstGeom>
              <a:blipFill>
                <a:blip r:embed="rId5"/>
                <a:stretch>
                  <a:fillRect l="-4472" r="-1220" b="-6557"/>
                </a:stretch>
              </a:blipFill>
            </p:spPr>
            <p:txBody>
              <a:bodyPr/>
              <a:lstStyle/>
              <a:p>
                <a:r>
                  <a:rPr lang="en-US">
                    <a:noFill/>
                  </a:rPr>
                  <a:t> </a:t>
                </a:r>
              </a:p>
            </p:txBody>
          </p:sp>
        </mc:Fallback>
      </mc:AlternateContent>
      <p:sp>
        <p:nvSpPr>
          <p:cNvPr id="29" name="Title 1">
            <a:extLst>
              <a:ext uri="{FF2B5EF4-FFF2-40B4-BE49-F238E27FC236}">
                <a16:creationId xmlns:a16="http://schemas.microsoft.com/office/drawing/2014/main" id="{7B8F884F-6DBF-43D5-A7C3-BA23F5649951}"/>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 </a:t>
            </a:r>
            <a:r>
              <a:rPr lang="en-US" sz="4100" dirty="0"/>
              <a:t>(more complex problem)</a:t>
            </a:r>
          </a:p>
        </p:txBody>
      </p:sp>
      <p:pic>
        <p:nvPicPr>
          <p:cNvPr id="8" name="Picture 7" descr="A screenshot of a cell phone&#10;&#10;Description generated with very high confidence">
            <a:extLst>
              <a:ext uri="{FF2B5EF4-FFF2-40B4-BE49-F238E27FC236}">
                <a16:creationId xmlns:a16="http://schemas.microsoft.com/office/drawing/2014/main" id="{8529CC36-43D3-419C-AB4B-189E6D5E96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3550" y="2000414"/>
            <a:ext cx="6101677" cy="4323300"/>
          </a:xfrm>
          <a:prstGeom prst="rect">
            <a:avLst/>
          </a:prstGeom>
        </p:spPr>
      </p:pic>
    </p:spTree>
    <p:extLst>
      <p:ext uri="{BB962C8B-B14F-4D97-AF65-F5344CB8AC3E}">
        <p14:creationId xmlns:p14="http://schemas.microsoft.com/office/powerpoint/2010/main" val="919755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17D3B73-3242-4B49-A710-10C4F7124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33" y="2076121"/>
            <a:ext cx="5953552" cy="4203386"/>
          </a:xfrm>
          <a:prstGeom prst="rect">
            <a:avLst/>
          </a:prstGeom>
        </p:spPr>
      </p:pic>
      <p:sp>
        <p:nvSpPr>
          <p:cNvPr id="15" name="TextBox 14">
            <a:extLst>
              <a:ext uri="{FF2B5EF4-FFF2-40B4-BE49-F238E27FC236}">
                <a16:creationId xmlns:a16="http://schemas.microsoft.com/office/drawing/2014/main" id="{499207A4-E8C7-45E0-904D-9A792A0FB5CB}"/>
              </a:ext>
            </a:extLst>
          </p:cNvPr>
          <p:cNvSpPr txBox="1"/>
          <p:nvPr/>
        </p:nvSpPr>
        <p:spPr>
          <a:xfrm>
            <a:off x="5111015" y="6263642"/>
            <a:ext cx="2422358" cy="523220"/>
          </a:xfrm>
          <a:prstGeom prst="rect">
            <a:avLst/>
          </a:prstGeom>
          <a:noFill/>
        </p:spPr>
        <p:txBody>
          <a:bodyPr wrap="square" rtlCol="0">
            <a:spAutoFit/>
          </a:bodyPr>
          <a:lstStyle/>
          <a:p>
            <a:pPr algn="ctr"/>
            <a:r>
              <a:rPr lang="en-US" sz="2800" dirty="0"/>
              <a:t>Threshold = 0.5</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873CAEF1-2FDC-4359-8397-DBCB531E5595}"/>
                  </a:ext>
                </a:extLst>
              </p:cNvPr>
              <p:cNvSpPr txBox="1">
                <a:spLocks/>
              </p:cNvSpPr>
              <p:nvPr/>
            </p:nvSpPr>
            <p:spPr>
              <a:xfrm>
                <a:off x="246017" y="914401"/>
                <a:ext cx="8618850" cy="2127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Lasso Problem:</a:t>
                </a:r>
              </a:p>
              <a:p>
                <a:pPr marL="457200" lvl="1" indent="0">
                  <a:buFont typeface="Arial" panose="020B0604020202020204" pitchFamily="34" charset="0"/>
                  <a:buNone/>
                </a:pPr>
                <a:r>
                  <a:rPr lang="en-US" dirty="0"/>
                  <a:t>	</a:t>
                </a:r>
                <a14:m>
                  <m:oMath xmlns:m="http://schemas.openxmlformats.org/officeDocument/2006/math">
                    <m:r>
                      <a:rPr lang="en-US" i="1" smtClean="0">
                        <a:latin typeface="Cambria Math" panose="02040503050406030204" pitchFamily="18" charset="0"/>
                      </a:rPr>
                      <m:t>𝑓</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smtClean="0">
                        <a:latin typeface="Cambria Math" panose="02040503050406030204" pitchFamily="18" charset="0"/>
                      </a:rPr>
                      <m:t>= </m:t>
                    </m:r>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d>
                      <m:dPr>
                        <m:ctrlPr>
                          <a:rPr lang="en-US" i="1" smtClean="0">
                            <a:latin typeface="Cambria Math" panose="02040503050406030204" pitchFamily="18" charset="0"/>
                          </a:rPr>
                        </m:ctrlPr>
                      </m:dPr>
                      <m:e>
                        <m:r>
                          <a:rPr lang="en-US" i="1" smtClean="0">
                            <a:latin typeface="Cambria Math" panose="02040503050406030204" pitchFamily="18" charset="0"/>
                          </a:rPr>
                          <m:t> </m:t>
                        </m:r>
                        <m:sSubSup>
                          <m:sSubSupPr>
                            <m:ctrlPr>
                              <a:rPr lang="en-US" i="1" smtClean="0">
                                <a:latin typeface="Cambria Math" panose="02040503050406030204" pitchFamily="18" charset="0"/>
                              </a:rPr>
                            </m:ctrlPr>
                          </m:sSubSup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𝐴</m:t>
                                </m:r>
                                <m:r>
                                  <a:rPr lang="en-US" i="1" smtClean="0">
                                    <a:latin typeface="Cambria Math" panose="02040503050406030204" pitchFamily="18" charset="0"/>
                                  </a:rPr>
                                  <m:t> </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𝑏</m:t>
                                </m:r>
                              </m:e>
                            </m:d>
                          </m:e>
                          <m:sub>
                            <m:r>
                              <a:rPr lang="en-US" i="1" smtClean="0">
                                <a:latin typeface="Cambria Math" panose="02040503050406030204" pitchFamily="18" charset="0"/>
                              </a:rPr>
                              <m:t>2</m:t>
                            </m:r>
                          </m:sub>
                          <m:sup>
                            <m:r>
                              <a:rPr lang="en-US" i="1" smtClean="0">
                                <a:latin typeface="Cambria Math" panose="02040503050406030204" pitchFamily="18" charset="0"/>
                              </a:rPr>
                              <m:t>2</m:t>
                            </m:r>
                          </m:sup>
                        </m:sSubSup>
                        <m:r>
                          <a:rPr lang="en-US" i="1" smtClean="0">
                            <a:latin typeface="Cambria Math" panose="02040503050406030204" pitchFamily="18" charset="0"/>
                          </a:rPr>
                          <m:t> </m:t>
                        </m:r>
                      </m:e>
                    </m:d>
                    <m:r>
                      <a:rPr lang="en-US" smtClean="0">
                        <a:latin typeface="Cambria Math" panose="02040503050406030204" pitchFamily="18" charset="0"/>
                      </a:rPr>
                      <m:t>+</m:t>
                    </m:r>
                    <m:sSub>
                      <m:sSubPr>
                        <m:ctrlPr>
                          <a:rPr lang="el-GR"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λ</m:t>
                        </m:r>
                        <m:d>
                          <m:dPr>
                            <m:begChr m:val="‖"/>
                            <m:endChr m:val="‖"/>
                            <m:ctrlPr>
                              <a:rPr lang="el-GR"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𝑥</m:t>
                            </m:r>
                          </m:e>
                        </m:d>
                      </m:e>
                      <m:sub>
                        <m:r>
                          <a:rPr lang="en-US" i="1" smtClean="0">
                            <a:latin typeface="Cambria Math" panose="02040503050406030204" pitchFamily="18" charset="0"/>
                            <a:ea typeface="Cambria Math" panose="02040503050406030204" pitchFamily="18" charset="0"/>
                          </a:rPr>
                          <m:t>1</m:t>
                        </m:r>
                      </m:sub>
                    </m:sSub>
                  </m:oMath>
                </a14:m>
                <a:r>
                  <a:rPr lang="en-US" dirty="0"/>
                  <a:t>  where		      and </a:t>
                </a:r>
              </a:p>
            </p:txBody>
          </p:sp>
        </mc:Choice>
        <mc:Fallback xmlns="">
          <p:sp>
            <p:nvSpPr>
              <p:cNvPr id="25" name="Content Placeholder 2">
                <a:extLst>
                  <a:ext uri="{FF2B5EF4-FFF2-40B4-BE49-F238E27FC236}">
                    <a16:creationId xmlns:a16="http://schemas.microsoft.com/office/drawing/2014/main" id="{873CAEF1-2FDC-4359-8397-DBCB531E5595}"/>
                  </a:ext>
                </a:extLst>
              </p:cNvPr>
              <p:cNvSpPr txBox="1">
                <a:spLocks noRot="1" noChangeAspect="1" noMove="1" noResize="1" noEditPoints="1" noAdjustHandles="1" noChangeArrowheads="1" noChangeShapeType="1" noTextEdit="1"/>
              </p:cNvSpPr>
              <p:nvPr/>
            </p:nvSpPr>
            <p:spPr>
              <a:xfrm>
                <a:off x="246017" y="914401"/>
                <a:ext cx="8618850" cy="2127182"/>
              </a:xfrm>
              <a:prstGeom prst="rect">
                <a:avLst/>
              </a:prstGeom>
              <a:blipFill>
                <a:blip r:embed="rId3"/>
                <a:stretch>
                  <a:fillRect l="-1414" t="-45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2548D7-9397-4355-9CE5-33EFAE3E3B00}"/>
                  </a:ext>
                </a:extLst>
              </p:cNvPr>
              <p:cNvSpPr txBox="1"/>
              <p:nvPr/>
            </p:nvSpPr>
            <p:spPr>
              <a:xfrm>
                <a:off x="6450003" y="1446369"/>
                <a:ext cx="16550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200</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20</m:t>
                          </m:r>
                        </m:sup>
                      </m:sSup>
                    </m:oMath>
                  </m:oMathPara>
                </a14:m>
                <a:endParaRPr lang="en-US" sz="2400" dirty="0"/>
              </a:p>
            </p:txBody>
          </p:sp>
        </mc:Choice>
        <mc:Fallback xmlns="">
          <p:sp>
            <p:nvSpPr>
              <p:cNvPr id="26" name="TextBox 25">
                <a:extLst>
                  <a:ext uri="{FF2B5EF4-FFF2-40B4-BE49-F238E27FC236}">
                    <a16:creationId xmlns:a16="http://schemas.microsoft.com/office/drawing/2014/main" id="{662548D7-9397-4355-9CE5-33EFAE3E3B00}"/>
                  </a:ext>
                </a:extLst>
              </p:cNvPr>
              <p:cNvSpPr txBox="1">
                <a:spLocks noRot="1" noChangeAspect="1" noMove="1" noResize="1" noEditPoints="1" noAdjustHandles="1" noChangeArrowheads="1" noChangeShapeType="1" noTextEdit="1"/>
              </p:cNvSpPr>
              <p:nvPr/>
            </p:nvSpPr>
            <p:spPr>
              <a:xfrm>
                <a:off x="6450003" y="1446369"/>
                <a:ext cx="1655068" cy="369332"/>
              </a:xfrm>
              <a:prstGeom prst="rect">
                <a:avLst/>
              </a:prstGeom>
              <a:blipFill>
                <a:blip r:embed="rId4"/>
                <a:stretch>
                  <a:fillRect l="-3676" r="-73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8A2E5F-AC61-4A86-88A8-AA0BF11559AF}"/>
                  </a:ext>
                </a:extLst>
              </p:cNvPr>
              <p:cNvSpPr txBox="1"/>
              <p:nvPr/>
            </p:nvSpPr>
            <p:spPr>
              <a:xfrm>
                <a:off x="8639001" y="1446369"/>
                <a:ext cx="15000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𝑏</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27" name="TextBox 26">
                <a:extLst>
                  <a:ext uri="{FF2B5EF4-FFF2-40B4-BE49-F238E27FC236}">
                    <a16:creationId xmlns:a16="http://schemas.microsoft.com/office/drawing/2014/main" id="{AA8A2E5F-AC61-4A86-88A8-AA0BF11559AF}"/>
                  </a:ext>
                </a:extLst>
              </p:cNvPr>
              <p:cNvSpPr txBox="1">
                <a:spLocks noRot="1" noChangeAspect="1" noMove="1" noResize="1" noEditPoints="1" noAdjustHandles="1" noChangeArrowheads="1" noChangeShapeType="1" noTextEdit="1"/>
              </p:cNvSpPr>
              <p:nvPr/>
            </p:nvSpPr>
            <p:spPr>
              <a:xfrm>
                <a:off x="8639001" y="1446369"/>
                <a:ext cx="1500091" cy="369332"/>
              </a:xfrm>
              <a:prstGeom prst="rect">
                <a:avLst/>
              </a:prstGeom>
              <a:blipFill>
                <a:blip r:embed="rId5"/>
                <a:stretch>
                  <a:fillRect l="-4472" r="-1220" b="-6557"/>
                </a:stretch>
              </a:blipFill>
            </p:spPr>
            <p:txBody>
              <a:bodyPr/>
              <a:lstStyle/>
              <a:p>
                <a:r>
                  <a:rPr lang="en-US">
                    <a:noFill/>
                  </a:rPr>
                  <a:t> </a:t>
                </a:r>
              </a:p>
            </p:txBody>
          </p:sp>
        </mc:Fallback>
      </mc:AlternateContent>
      <p:sp>
        <p:nvSpPr>
          <p:cNvPr id="29" name="Title 1">
            <a:extLst>
              <a:ext uri="{FF2B5EF4-FFF2-40B4-BE49-F238E27FC236}">
                <a16:creationId xmlns:a16="http://schemas.microsoft.com/office/drawing/2014/main" id="{7B8F884F-6DBF-43D5-A7C3-BA23F5649951}"/>
              </a:ext>
            </a:extLst>
          </p:cNvPr>
          <p:cNvSpPr txBox="1">
            <a:spLocks/>
          </p:cNvSpPr>
          <p:nvPr/>
        </p:nvSpPr>
        <p:spPr>
          <a:xfrm>
            <a:off x="246017" y="192721"/>
            <a:ext cx="11111794" cy="72168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 (more complex problem, different </a:t>
            </a:r>
            <a:r>
              <a:rPr lang="en-US" dirty="0" err="1"/>
              <a:t>histSize</a:t>
            </a:r>
            <a:r>
              <a:rPr lang="en-US" dirty="0"/>
              <a:t>)</a:t>
            </a:r>
          </a:p>
        </p:txBody>
      </p:sp>
      <p:pic>
        <p:nvPicPr>
          <p:cNvPr id="6" name="Picture 5" descr="A picture containing screenshot&#10;&#10;Description generated with very high confidence">
            <a:extLst>
              <a:ext uri="{FF2B5EF4-FFF2-40B4-BE49-F238E27FC236}">
                <a16:creationId xmlns:a16="http://schemas.microsoft.com/office/drawing/2014/main" id="{0C81EADD-63F0-41B0-BB44-D656E2680C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2432" y="2068641"/>
            <a:ext cx="5953551" cy="4218345"/>
          </a:xfrm>
          <a:prstGeom prst="rect">
            <a:avLst/>
          </a:prstGeom>
        </p:spPr>
      </p:pic>
    </p:spTree>
    <p:extLst>
      <p:ext uri="{BB962C8B-B14F-4D97-AF65-F5344CB8AC3E}">
        <p14:creationId xmlns:p14="http://schemas.microsoft.com/office/powerpoint/2010/main" val="2149931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9B8D7D-1CFC-46E5-81B1-94D9821DA13B}"/>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 </a:t>
            </a:r>
            <a:r>
              <a:rPr lang="en-US" sz="4100" dirty="0"/>
              <a:t>(Neural Network)</a:t>
            </a:r>
          </a:p>
        </p:txBody>
      </p:sp>
      <p:sp>
        <p:nvSpPr>
          <p:cNvPr id="13" name="TextBox 12">
            <a:extLst>
              <a:ext uri="{FF2B5EF4-FFF2-40B4-BE49-F238E27FC236}">
                <a16:creationId xmlns:a16="http://schemas.microsoft.com/office/drawing/2014/main" id="{4FBBA40C-C46B-40D0-9681-FC479DD11E85}"/>
              </a:ext>
            </a:extLst>
          </p:cNvPr>
          <p:cNvSpPr txBox="1"/>
          <p:nvPr/>
        </p:nvSpPr>
        <p:spPr>
          <a:xfrm>
            <a:off x="5111015" y="6263642"/>
            <a:ext cx="2422358" cy="523220"/>
          </a:xfrm>
          <a:prstGeom prst="rect">
            <a:avLst/>
          </a:prstGeom>
          <a:noFill/>
        </p:spPr>
        <p:txBody>
          <a:bodyPr wrap="square" rtlCol="0">
            <a:spAutoFit/>
          </a:bodyPr>
          <a:lstStyle/>
          <a:p>
            <a:pPr algn="ctr"/>
            <a:r>
              <a:rPr lang="en-US" sz="2800" dirty="0"/>
              <a:t>Threshold = 0.5</a:t>
            </a:r>
          </a:p>
        </p:txBody>
      </p:sp>
      <p:sp>
        <p:nvSpPr>
          <p:cNvPr id="14" name="Content Placeholder 2">
            <a:extLst>
              <a:ext uri="{FF2B5EF4-FFF2-40B4-BE49-F238E27FC236}">
                <a16:creationId xmlns:a16="http://schemas.microsoft.com/office/drawing/2014/main" id="{280D07EF-2A6E-434C-A733-9072509234E0}"/>
              </a:ext>
            </a:extLst>
          </p:cNvPr>
          <p:cNvSpPr txBox="1">
            <a:spLocks/>
          </p:cNvSpPr>
          <p:nvPr/>
        </p:nvSpPr>
        <p:spPr>
          <a:xfrm>
            <a:off x="352343" y="968627"/>
            <a:ext cx="8618850" cy="2127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ResNet on CIFAR-10 with L1 norm reg.</a:t>
            </a:r>
          </a:p>
        </p:txBody>
      </p:sp>
      <p:pic>
        <p:nvPicPr>
          <p:cNvPr id="3" name="Picture 2" descr="A screenshot of a cell phone&#10;&#10;Description generated with high confidence">
            <a:extLst>
              <a:ext uri="{FF2B5EF4-FFF2-40B4-BE49-F238E27FC236}">
                <a16:creationId xmlns:a16="http://schemas.microsoft.com/office/drawing/2014/main" id="{A1EE60D9-8B55-4584-B92D-1C74E9082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4718"/>
            <a:ext cx="6121562" cy="4144961"/>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D0CD33A2-B2DB-4E90-A776-430B5E0E4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46042"/>
            <a:ext cx="5897166" cy="4178394"/>
          </a:xfrm>
          <a:prstGeom prst="rect">
            <a:avLst/>
          </a:prstGeom>
        </p:spPr>
      </p:pic>
    </p:spTree>
    <p:extLst>
      <p:ext uri="{BB962C8B-B14F-4D97-AF65-F5344CB8AC3E}">
        <p14:creationId xmlns:p14="http://schemas.microsoft.com/office/powerpoint/2010/main" val="4200549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generated with high confidence">
            <a:extLst>
              <a:ext uri="{FF2B5EF4-FFF2-40B4-BE49-F238E27FC236}">
                <a16:creationId xmlns:a16="http://schemas.microsoft.com/office/drawing/2014/main" id="{83A0836D-D975-4D69-854C-1E57467C9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168" y="1819175"/>
            <a:ext cx="6075967" cy="4305081"/>
          </a:xfrm>
          <a:prstGeom prst="rect">
            <a:avLst/>
          </a:prstGeom>
        </p:spPr>
      </p:pic>
      <p:pic>
        <p:nvPicPr>
          <p:cNvPr id="5" name="Picture 4" descr="A screenshot of a cell phone&#10;&#10;Description generated with high confidence">
            <a:extLst>
              <a:ext uri="{FF2B5EF4-FFF2-40B4-BE49-F238E27FC236}">
                <a16:creationId xmlns:a16="http://schemas.microsoft.com/office/drawing/2014/main" id="{17055810-AF10-4BCA-A9AB-04BAA74FA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7" y="1828091"/>
            <a:ext cx="6059535" cy="4278214"/>
          </a:xfrm>
          <a:prstGeom prst="rect">
            <a:avLst/>
          </a:prstGeom>
        </p:spPr>
      </p:pic>
      <p:sp>
        <p:nvSpPr>
          <p:cNvPr id="4" name="Title 1">
            <a:extLst>
              <a:ext uri="{FF2B5EF4-FFF2-40B4-BE49-F238E27FC236}">
                <a16:creationId xmlns:a16="http://schemas.microsoft.com/office/drawing/2014/main" id="{B39B8D7D-1CFC-46E5-81B1-94D9821DA13B}"/>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Results </a:t>
            </a:r>
            <a:r>
              <a:rPr lang="en-US" sz="4100" dirty="0"/>
              <a:t>(Neural Network)</a:t>
            </a:r>
          </a:p>
        </p:txBody>
      </p:sp>
      <p:sp>
        <p:nvSpPr>
          <p:cNvPr id="13" name="TextBox 12">
            <a:extLst>
              <a:ext uri="{FF2B5EF4-FFF2-40B4-BE49-F238E27FC236}">
                <a16:creationId xmlns:a16="http://schemas.microsoft.com/office/drawing/2014/main" id="{4FBBA40C-C46B-40D0-9681-FC479DD11E85}"/>
              </a:ext>
            </a:extLst>
          </p:cNvPr>
          <p:cNvSpPr txBox="1"/>
          <p:nvPr/>
        </p:nvSpPr>
        <p:spPr>
          <a:xfrm>
            <a:off x="5111015" y="6263642"/>
            <a:ext cx="2422358" cy="523220"/>
          </a:xfrm>
          <a:prstGeom prst="rect">
            <a:avLst/>
          </a:prstGeom>
          <a:noFill/>
        </p:spPr>
        <p:txBody>
          <a:bodyPr wrap="square" rtlCol="0">
            <a:spAutoFit/>
          </a:bodyPr>
          <a:lstStyle/>
          <a:p>
            <a:pPr algn="ctr"/>
            <a:r>
              <a:rPr lang="en-US" sz="2800" dirty="0"/>
              <a:t>Threshold = 0.5</a:t>
            </a:r>
          </a:p>
        </p:txBody>
      </p:sp>
      <p:sp>
        <p:nvSpPr>
          <p:cNvPr id="14" name="Content Placeholder 2">
            <a:extLst>
              <a:ext uri="{FF2B5EF4-FFF2-40B4-BE49-F238E27FC236}">
                <a16:creationId xmlns:a16="http://schemas.microsoft.com/office/drawing/2014/main" id="{280D07EF-2A6E-434C-A733-9072509234E0}"/>
              </a:ext>
            </a:extLst>
          </p:cNvPr>
          <p:cNvSpPr txBox="1">
            <a:spLocks/>
          </p:cNvSpPr>
          <p:nvPr/>
        </p:nvSpPr>
        <p:spPr>
          <a:xfrm>
            <a:off x="352343" y="968627"/>
            <a:ext cx="8618850" cy="2127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ResNet on CIFAR-10 with L1 norm reg.</a:t>
            </a:r>
          </a:p>
        </p:txBody>
      </p:sp>
    </p:spTree>
    <p:extLst>
      <p:ext uri="{BB962C8B-B14F-4D97-AF65-F5344CB8AC3E}">
        <p14:creationId xmlns:p14="http://schemas.microsoft.com/office/powerpoint/2010/main" val="605499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3018AE4-0237-4E3E-81C4-2E9C4937D365}"/>
              </a:ext>
            </a:extLst>
          </p:cNvPr>
          <p:cNvSpPr txBox="1">
            <a:spLocks/>
          </p:cNvSpPr>
          <p:nvPr/>
        </p:nvSpPr>
        <p:spPr>
          <a:xfrm>
            <a:off x="246017" y="914400"/>
            <a:ext cx="11649892" cy="55854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history of the trajectory contains valuable information for adaptively selecting the step size for the </a:t>
            </a:r>
            <a:r>
              <a:rPr lang="en-US" dirty="0" err="1"/>
              <a:t>subgradient</a:t>
            </a:r>
            <a:r>
              <a:rPr lang="en-US" dirty="0"/>
              <a:t> optimization method</a:t>
            </a:r>
          </a:p>
          <a:p>
            <a:pPr marL="0" indent="0">
              <a:buNone/>
            </a:pPr>
            <a:endParaRPr lang="en-US" dirty="0"/>
          </a:p>
          <a:p>
            <a:pPr marL="0" indent="0">
              <a:buNone/>
            </a:pPr>
            <a:r>
              <a:rPr lang="en-US" dirty="0"/>
              <a:t>This adaptive </a:t>
            </a:r>
            <a:r>
              <a:rPr lang="en-US" dirty="0" err="1"/>
              <a:t>subgradient</a:t>
            </a:r>
            <a:r>
              <a:rPr lang="en-US" dirty="0"/>
              <a:t> descent reaches the optimal point with more speed and accuracy</a:t>
            </a:r>
          </a:p>
          <a:p>
            <a:pPr marL="0" indent="0">
              <a:buNone/>
            </a:pPr>
            <a:endParaRPr lang="en-US" dirty="0"/>
          </a:p>
          <a:p>
            <a:pPr marL="0" indent="0">
              <a:buNone/>
            </a:pPr>
            <a:r>
              <a:rPr lang="en-US" dirty="0"/>
              <a:t>Tradeoffs:</a:t>
            </a:r>
          </a:p>
          <a:p>
            <a:pPr marL="457200" lvl="1" indent="0">
              <a:buNone/>
            </a:pPr>
            <a:r>
              <a:rPr lang="en-US" dirty="0"/>
              <a:t>Retaining the history of the trajectory requires additional memory</a:t>
            </a:r>
          </a:p>
          <a:p>
            <a:pPr marL="457200" lvl="1" indent="0">
              <a:buNone/>
            </a:pPr>
            <a:r>
              <a:rPr lang="en-US" dirty="0"/>
              <a:t>Requires more processing</a:t>
            </a:r>
          </a:p>
        </p:txBody>
      </p:sp>
      <p:sp>
        <p:nvSpPr>
          <p:cNvPr id="3" name="Title 1">
            <a:extLst>
              <a:ext uri="{FF2B5EF4-FFF2-40B4-BE49-F238E27FC236}">
                <a16:creationId xmlns:a16="http://schemas.microsoft.com/office/drawing/2014/main" id="{27E8CCCD-7BA4-4765-82D9-08DDD8B9A7BB}"/>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Conclusion</a:t>
            </a:r>
          </a:p>
        </p:txBody>
      </p:sp>
    </p:spTree>
    <p:extLst>
      <p:ext uri="{BB962C8B-B14F-4D97-AF65-F5344CB8AC3E}">
        <p14:creationId xmlns:p14="http://schemas.microsoft.com/office/powerpoint/2010/main" val="237147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AE5176-3432-403E-A834-B264BEC47625}"/>
              </a:ext>
            </a:extLst>
          </p:cNvPr>
          <p:cNvGrpSpPr/>
          <p:nvPr/>
        </p:nvGrpSpPr>
        <p:grpSpPr>
          <a:xfrm>
            <a:off x="6618514" y="1924594"/>
            <a:ext cx="3361508" cy="2873829"/>
            <a:chOff x="6618514" y="1924594"/>
            <a:chExt cx="3361508" cy="2873829"/>
          </a:xfrm>
        </p:grpSpPr>
        <p:cxnSp>
          <p:nvCxnSpPr>
            <p:cNvPr id="38" name="Straight Connector 37">
              <a:extLst>
                <a:ext uri="{FF2B5EF4-FFF2-40B4-BE49-F238E27FC236}">
                  <a16:creationId xmlns:a16="http://schemas.microsoft.com/office/drawing/2014/main" id="{D9A6722C-9168-4810-8AD1-06D5648530C4}"/>
                </a:ext>
              </a:extLst>
            </p:cNvPr>
            <p:cNvCxnSpPr>
              <a:cxnSpLocks/>
            </p:cNvCxnSpPr>
            <p:nvPr/>
          </p:nvCxnSpPr>
          <p:spPr>
            <a:xfrm>
              <a:off x="6618514" y="1924594"/>
              <a:ext cx="1785257" cy="2873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1F6352-0AB4-4A38-97A9-D3C2B4DDF808}"/>
                </a:ext>
              </a:extLst>
            </p:cNvPr>
            <p:cNvCxnSpPr>
              <a:cxnSpLocks/>
            </p:cNvCxnSpPr>
            <p:nvPr/>
          </p:nvCxnSpPr>
          <p:spPr>
            <a:xfrm flipH="1">
              <a:off x="8403772" y="1924594"/>
              <a:ext cx="1576250" cy="2873829"/>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37EF72B9-9446-4EEF-B52D-10E5D9F10779}"/>
              </a:ext>
            </a:extLst>
          </p:cNvPr>
          <p:cNvCxnSpPr>
            <a:cxnSpLocks/>
          </p:cNvCxnSpPr>
          <p:nvPr/>
        </p:nvCxnSpPr>
        <p:spPr>
          <a:xfrm>
            <a:off x="7997969" y="4145113"/>
            <a:ext cx="344713" cy="5513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Arc 2">
            <a:extLst>
              <a:ext uri="{FF2B5EF4-FFF2-40B4-BE49-F238E27FC236}">
                <a16:creationId xmlns:a16="http://schemas.microsoft.com/office/drawing/2014/main" id="{EB24C638-C2F6-490F-BC3C-A06ACFA9B2DA}"/>
              </a:ext>
            </a:extLst>
          </p:cNvPr>
          <p:cNvSpPr/>
          <p:nvPr/>
        </p:nvSpPr>
        <p:spPr>
          <a:xfrm>
            <a:off x="1915887" y="-984069"/>
            <a:ext cx="2830286" cy="5782492"/>
          </a:xfrm>
          <a:prstGeom prst="arc">
            <a:avLst>
              <a:gd name="adj1" fmla="val 58134"/>
              <a:gd name="adj2" fmla="val 1071326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06FD941-AD6E-4BBE-B4A7-445B98FACB1B}"/>
              </a:ext>
            </a:extLst>
          </p:cNvPr>
          <p:cNvCxnSpPr>
            <a:cxnSpLocks/>
          </p:cNvCxnSpPr>
          <p:nvPr/>
        </p:nvCxnSpPr>
        <p:spPr>
          <a:xfrm>
            <a:off x="1915887" y="2403566"/>
            <a:ext cx="113211" cy="6008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C11327-D1DD-4B57-88F9-80BAF0ADB606}"/>
              </a:ext>
            </a:extLst>
          </p:cNvPr>
          <p:cNvCxnSpPr>
            <a:cxnSpLocks/>
          </p:cNvCxnSpPr>
          <p:nvPr/>
        </p:nvCxnSpPr>
        <p:spPr>
          <a:xfrm>
            <a:off x="2029098" y="3004457"/>
            <a:ext cx="182880"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C97E63-9412-4B52-86DD-4C3C9102CAAF}"/>
              </a:ext>
            </a:extLst>
          </p:cNvPr>
          <p:cNvCxnSpPr>
            <a:cxnSpLocks/>
          </p:cNvCxnSpPr>
          <p:nvPr/>
        </p:nvCxnSpPr>
        <p:spPr>
          <a:xfrm>
            <a:off x="2211978" y="3690257"/>
            <a:ext cx="216590" cy="4294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27F2FF-C137-4DA2-92B5-1D8793F2690B}"/>
              </a:ext>
            </a:extLst>
          </p:cNvPr>
          <p:cNvCxnSpPr>
            <a:cxnSpLocks/>
          </p:cNvCxnSpPr>
          <p:nvPr/>
        </p:nvCxnSpPr>
        <p:spPr>
          <a:xfrm>
            <a:off x="2428568" y="4119065"/>
            <a:ext cx="261256" cy="3429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FD48E2-76C0-4331-B67F-3C19F33DEA8A}"/>
              </a:ext>
            </a:extLst>
          </p:cNvPr>
          <p:cNvCxnSpPr>
            <a:cxnSpLocks/>
          </p:cNvCxnSpPr>
          <p:nvPr/>
        </p:nvCxnSpPr>
        <p:spPr>
          <a:xfrm>
            <a:off x="2689824" y="4462054"/>
            <a:ext cx="227548" cy="2122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47D0BB1-50CE-473D-8964-96C3DA3E2E9A}"/>
              </a:ext>
            </a:extLst>
          </p:cNvPr>
          <p:cNvCxnSpPr>
            <a:cxnSpLocks/>
          </p:cNvCxnSpPr>
          <p:nvPr/>
        </p:nvCxnSpPr>
        <p:spPr>
          <a:xfrm>
            <a:off x="2917372" y="4674326"/>
            <a:ext cx="238783" cy="1099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79247A-B22C-44EF-8CDC-18F436CB33F6}"/>
              </a:ext>
            </a:extLst>
          </p:cNvPr>
          <p:cNvCxnSpPr>
            <a:cxnSpLocks/>
          </p:cNvCxnSpPr>
          <p:nvPr/>
        </p:nvCxnSpPr>
        <p:spPr>
          <a:xfrm>
            <a:off x="3156155" y="4784272"/>
            <a:ext cx="194528" cy="33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88E3CD41-C96E-4AC1-94D3-D365A3C7170A}"/>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Examples of a Small Fixed Step Size</a:t>
            </a:r>
          </a:p>
        </p:txBody>
      </p:sp>
      <p:cxnSp>
        <p:nvCxnSpPr>
          <p:cNvPr id="33" name="Straight Arrow Connector 32">
            <a:extLst>
              <a:ext uri="{FF2B5EF4-FFF2-40B4-BE49-F238E27FC236}">
                <a16:creationId xmlns:a16="http://schemas.microsoft.com/office/drawing/2014/main" id="{24273326-D83F-4440-96F7-1B13189762EE}"/>
              </a:ext>
            </a:extLst>
          </p:cNvPr>
          <p:cNvCxnSpPr>
            <a:cxnSpLocks/>
          </p:cNvCxnSpPr>
          <p:nvPr/>
        </p:nvCxnSpPr>
        <p:spPr>
          <a:xfrm>
            <a:off x="6618513" y="1936205"/>
            <a:ext cx="344713" cy="5513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CA34685-83C9-4102-8522-3BB7CD03B8BA}"/>
              </a:ext>
            </a:extLst>
          </p:cNvPr>
          <p:cNvCxnSpPr>
            <a:cxnSpLocks/>
          </p:cNvCxnSpPr>
          <p:nvPr/>
        </p:nvCxnSpPr>
        <p:spPr>
          <a:xfrm>
            <a:off x="6963226" y="2499117"/>
            <a:ext cx="344713" cy="5513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137A01-60BD-49A7-8E5A-11D84A97F83D}"/>
              </a:ext>
            </a:extLst>
          </p:cNvPr>
          <p:cNvCxnSpPr>
            <a:cxnSpLocks/>
          </p:cNvCxnSpPr>
          <p:nvPr/>
        </p:nvCxnSpPr>
        <p:spPr>
          <a:xfrm>
            <a:off x="7307938" y="3042511"/>
            <a:ext cx="344713" cy="5513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E662766-67C7-436C-B113-6341CA75536B}"/>
              </a:ext>
            </a:extLst>
          </p:cNvPr>
          <p:cNvCxnSpPr>
            <a:cxnSpLocks/>
          </p:cNvCxnSpPr>
          <p:nvPr/>
        </p:nvCxnSpPr>
        <p:spPr>
          <a:xfrm>
            <a:off x="7652651" y="3593812"/>
            <a:ext cx="344713" cy="5513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44C6D5-A0AF-4E0B-AC80-2CDCC5E7FE10}"/>
              </a:ext>
            </a:extLst>
          </p:cNvPr>
          <p:cNvCxnSpPr>
            <a:cxnSpLocks/>
          </p:cNvCxnSpPr>
          <p:nvPr/>
        </p:nvCxnSpPr>
        <p:spPr>
          <a:xfrm flipV="1">
            <a:off x="8342682" y="4091709"/>
            <a:ext cx="441100" cy="6047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94AB556-05F0-41AD-8800-506271A35513}"/>
              </a:ext>
            </a:extLst>
          </p:cNvPr>
          <p:cNvCxnSpPr>
            <a:cxnSpLocks/>
          </p:cNvCxnSpPr>
          <p:nvPr/>
        </p:nvCxnSpPr>
        <p:spPr>
          <a:xfrm flipH="1">
            <a:off x="8342075" y="4148018"/>
            <a:ext cx="406409" cy="54839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401D814-2F6D-467E-AA85-5EF452816EE8}"/>
              </a:ext>
            </a:extLst>
          </p:cNvPr>
          <p:cNvSpPr txBox="1"/>
          <p:nvPr/>
        </p:nvSpPr>
        <p:spPr>
          <a:xfrm>
            <a:off x="6618514" y="5094514"/>
            <a:ext cx="3814790" cy="646331"/>
          </a:xfrm>
          <a:prstGeom prst="rect">
            <a:avLst/>
          </a:prstGeom>
          <a:noFill/>
        </p:spPr>
        <p:txBody>
          <a:bodyPr wrap="square" rtlCol="0">
            <a:spAutoFit/>
          </a:bodyPr>
          <a:lstStyle/>
          <a:p>
            <a:r>
              <a:rPr lang="en-US" dirty="0" err="1"/>
              <a:t>Subgradient</a:t>
            </a:r>
            <a:r>
              <a:rPr lang="en-US" dirty="0"/>
              <a:t> Optimization doesn’t converge to the optimal point!!</a:t>
            </a:r>
          </a:p>
        </p:txBody>
      </p:sp>
    </p:spTree>
    <p:extLst>
      <p:ext uri="{BB962C8B-B14F-4D97-AF65-F5344CB8AC3E}">
        <p14:creationId xmlns:p14="http://schemas.microsoft.com/office/powerpoint/2010/main" val="232069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250"/>
                            </p:stCondLst>
                            <p:childTnLst>
                              <p:par>
                                <p:cTn id="13" presetID="22" presetClass="entr" presetSubtype="1"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250"/>
                                        <p:tgtEl>
                                          <p:spTgt spid="35"/>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50"/>
                                        <p:tgtEl>
                                          <p:spTgt spid="36"/>
                                        </p:tgtEl>
                                      </p:cBhvr>
                                    </p:animEffect>
                                  </p:childTnLst>
                                </p:cTn>
                              </p:par>
                            </p:childTnLst>
                          </p:cTn>
                        </p:par>
                        <p:par>
                          <p:cTn id="20" fill="hold">
                            <p:stCondLst>
                              <p:cond delay="750"/>
                            </p:stCondLst>
                            <p:childTnLst>
                              <p:par>
                                <p:cTn id="21" presetID="22" presetClass="entr" presetSubtype="1"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up)">
                                      <p:cBhvr>
                                        <p:cTn id="23" dur="250"/>
                                        <p:tgtEl>
                                          <p:spTgt spid="37"/>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250"/>
                                        <p:tgtEl>
                                          <p:spTgt spid="40"/>
                                        </p:tgtEl>
                                      </p:cBhvr>
                                    </p:animEffect>
                                  </p:childTnLst>
                                </p:cTn>
                              </p:par>
                            </p:childTnLst>
                          </p:cTn>
                        </p:par>
                        <p:par>
                          <p:cTn id="28" fill="hold">
                            <p:stCondLst>
                              <p:cond delay="1250"/>
                            </p:stCondLst>
                            <p:childTnLst>
                              <p:par>
                                <p:cTn id="29" presetID="22" presetClass="entr" presetSubtype="4"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250"/>
                                        <p:tgtEl>
                                          <p:spTgt spid="18"/>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25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3018AE4-0237-4E3E-81C4-2E9C4937D365}"/>
              </a:ext>
            </a:extLst>
          </p:cNvPr>
          <p:cNvSpPr txBox="1">
            <a:spLocks/>
          </p:cNvSpPr>
          <p:nvPr/>
        </p:nvSpPr>
        <p:spPr>
          <a:xfrm>
            <a:off x="246017" y="1145219"/>
            <a:ext cx="11649892" cy="53545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See if adapting the step size for each component of the </a:t>
            </a:r>
            <a:r>
              <a:rPr lang="en-US" dirty="0" err="1"/>
              <a:t>subgradient</a:t>
            </a:r>
            <a:r>
              <a:rPr lang="en-US" dirty="0"/>
              <a:t> individually improves performance</a:t>
            </a:r>
          </a:p>
          <a:p>
            <a:pPr marL="0" indent="0">
              <a:buNone/>
            </a:pPr>
            <a:endParaRPr lang="en-US" dirty="0"/>
          </a:p>
          <a:p>
            <a:pPr marL="0" indent="0">
              <a:buNone/>
            </a:pPr>
            <a:r>
              <a:rPr lang="en-US" dirty="0"/>
              <a:t>See if this algorithm can be combined with </a:t>
            </a:r>
            <a:r>
              <a:rPr lang="en-US" dirty="0" err="1"/>
              <a:t>AdaGrad</a:t>
            </a:r>
            <a:r>
              <a:rPr lang="en-US" dirty="0"/>
              <a:t> or Adam for additional improvement</a:t>
            </a:r>
          </a:p>
          <a:p>
            <a:pPr marL="0" indent="0">
              <a:buNone/>
            </a:pPr>
            <a:endParaRPr lang="en-US" dirty="0"/>
          </a:p>
        </p:txBody>
      </p:sp>
      <p:sp>
        <p:nvSpPr>
          <p:cNvPr id="3" name="Title 1">
            <a:extLst>
              <a:ext uri="{FF2B5EF4-FFF2-40B4-BE49-F238E27FC236}">
                <a16:creationId xmlns:a16="http://schemas.microsoft.com/office/drawing/2014/main" id="{27E8CCCD-7BA4-4765-82D9-08DDD8B9A7BB}"/>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Future Work</a:t>
            </a:r>
          </a:p>
        </p:txBody>
      </p:sp>
    </p:spTree>
    <p:extLst>
      <p:ext uri="{BB962C8B-B14F-4D97-AF65-F5344CB8AC3E}">
        <p14:creationId xmlns:p14="http://schemas.microsoft.com/office/powerpoint/2010/main" val="197304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5D8E81-996E-4F4E-AE75-420087F01C8D}"/>
              </a:ext>
            </a:extLst>
          </p:cNvPr>
          <p:cNvSpPr txBox="1"/>
          <p:nvPr/>
        </p:nvSpPr>
        <p:spPr>
          <a:xfrm>
            <a:off x="1971962" y="2767280"/>
            <a:ext cx="8248073" cy="1323439"/>
          </a:xfrm>
          <a:prstGeom prst="rect">
            <a:avLst/>
          </a:prstGeom>
          <a:noFill/>
        </p:spPr>
        <p:txBody>
          <a:bodyPr wrap="square" rtlCol="0">
            <a:spAutoFit/>
          </a:bodyPr>
          <a:lstStyle/>
          <a:p>
            <a:pPr algn="ctr"/>
            <a:r>
              <a:rPr lang="en-US" sz="8000" dirty="0">
                <a:latin typeface="+mj-lt"/>
              </a:rPr>
              <a:t>Thank you</a:t>
            </a:r>
          </a:p>
        </p:txBody>
      </p:sp>
      <p:sp>
        <p:nvSpPr>
          <p:cNvPr id="3" name="TextBox 2">
            <a:extLst>
              <a:ext uri="{FF2B5EF4-FFF2-40B4-BE49-F238E27FC236}">
                <a16:creationId xmlns:a16="http://schemas.microsoft.com/office/drawing/2014/main" id="{02EFD0F1-8731-4FC8-A960-356E6E61F878}"/>
              </a:ext>
            </a:extLst>
          </p:cNvPr>
          <p:cNvSpPr txBox="1"/>
          <p:nvPr/>
        </p:nvSpPr>
        <p:spPr>
          <a:xfrm>
            <a:off x="2251968" y="4676766"/>
            <a:ext cx="7688062" cy="1015663"/>
          </a:xfrm>
          <a:prstGeom prst="rect">
            <a:avLst/>
          </a:prstGeom>
          <a:noFill/>
        </p:spPr>
        <p:txBody>
          <a:bodyPr wrap="square" rtlCol="0">
            <a:spAutoFit/>
          </a:bodyPr>
          <a:lstStyle/>
          <a:p>
            <a:pPr algn="ctr"/>
            <a:r>
              <a:rPr lang="en-US" sz="3000" dirty="0">
                <a:solidFill>
                  <a:schemeClr val="bg1">
                    <a:lumMod val="50000"/>
                  </a:schemeClr>
                </a:solidFill>
              </a:rPr>
              <a:t>Special thanks to David Zeng for setting up our computing environment.</a:t>
            </a:r>
          </a:p>
        </p:txBody>
      </p:sp>
    </p:spTree>
    <p:extLst>
      <p:ext uri="{BB962C8B-B14F-4D97-AF65-F5344CB8AC3E}">
        <p14:creationId xmlns:p14="http://schemas.microsoft.com/office/powerpoint/2010/main" val="47200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c 2">
            <a:extLst>
              <a:ext uri="{FF2B5EF4-FFF2-40B4-BE49-F238E27FC236}">
                <a16:creationId xmlns:a16="http://schemas.microsoft.com/office/drawing/2014/main" id="{EB24C638-C2F6-490F-BC3C-A06ACFA9B2DA}"/>
              </a:ext>
            </a:extLst>
          </p:cNvPr>
          <p:cNvSpPr/>
          <p:nvPr/>
        </p:nvSpPr>
        <p:spPr>
          <a:xfrm>
            <a:off x="1915887" y="-984069"/>
            <a:ext cx="2830286" cy="5782492"/>
          </a:xfrm>
          <a:prstGeom prst="arc">
            <a:avLst>
              <a:gd name="adj1" fmla="val 58134"/>
              <a:gd name="adj2" fmla="val 1071326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06FD941-AD6E-4BBE-B4A7-445B98FACB1B}"/>
              </a:ext>
            </a:extLst>
          </p:cNvPr>
          <p:cNvCxnSpPr/>
          <p:nvPr/>
        </p:nvCxnSpPr>
        <p:spPr>
          <a:xfrm>
            <a:off x="1915887" y="2403566"/>
            <a:ext cx="2760617" cy="2786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200ABB8-AA1C-4605-9B76-D6146F22AECF}"/>
              </a:ext>
            </a:extLst>
          </p:cNvPr>
          <p:cNvCxnSpPr>
            <a:cxnSpLocks/>
          </p:cNvCxnSpPr>
          <p:nvPr/>
        </p:nvCxnSpPr>
        <p:spPr>
          <a:xfrm flipH="1">
            <a:off x="2029098" y="2682240"/>
            <a:ext cx="2647406" cy="3222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C11327-D1DD-4B57-88F9-80BAF0ADB606}"/>
              </a:ext>
            </a:extLst>
          </p:cNvPr>
          <p:cNvCxnSpPr>
            <a:cxnSpLocks/>
          </p:cNvCxnSpPr>
          <p:nvPr/>
        </p:nvCxnSpPr>
        <p:spPr>
          <a:xfrm>
            <a:off x="2029098" y="3004457"/>
            <a:ext cx="2525486" cy="3635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8A0B1B5-4146-4490-BC38-6FE292C9A1F1}"/>
              </a:ext>
            </a:extLst>
          </p:cNvPr>
          <p:cNvCxnSpPr>
            <a:cxnSpLocks/>
          </p:cNvCxnSpPr>
          <p:nvPr/>
        </p:nvCxnSpPr>
        <p:spPr>
          <a:xfrm flipH="1">
            <a:off x="2211978" y="3368040"/>
            <a:ext cx="2342606" cy="3222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C97E63-9412-4B52-86DD-4C3C9102CAAF}"/>
              </a:ext>
            </a:extLst>
          </p:cNvPr>
          <p:cNvCxnSpPr>
            <a:cxnSpLocks/>
          </p:cNvCxnSpPr>
          <p:nvPr/>
        </p:nvCxnSpPr>
        <p:spPr>
          <a:xfrm>
            <a:off x="2211978" y="3690257"/>
            <a:ext cx="2046514" cy="3635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E26010-CC9E-43B3-9F17-8AA75E36C04C}"/>
              </a:ext>
            </a:extLst>
          </p:cNvPr>
          <p:cNvCxnSpPr>
            <a:cxnSpLocks/>
          </p:cNvCxnSpPr>
          <p:nvPr/>
        </p:nvCxnSpPr>
        <p:spPr>
          <a:xfrm flipH="1">
            <a:off x="2523310" y="4053840"/>
            <a:ext cx="1735183" cy="2394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27F2FF-C137-4DA2-92B5-1D8793F2690B}"/>
              </a:ext>
            </a:extLst>
          </p:cNvPr>
          <p:cNvCxnSpPr>
            <a:cxnSpLocks/>
          </p:cNvCxnSpPr>
          <p:nvPr/>
        </p:nvCxnSpPr>
        <p:spPr>
          <a:xfrm>
            <a:off x="2540727" y="4319450"/>
            <a:ext cx="1349828" cy="1915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FD48E2-76C0-4331-B67F-3C19F33DEA8A}"/>
              </a:ext>
            </a:extLst>
          </p:cNvPr>
          <p:cNvCxnSpPr>
            <a:cxnSpLocks/>
          </p:cNvCxnSpPr>
          <p:nvPr/>
        </p:nvCxnSpPr>
        <p:spPr>
          <a:xfrm flipH="1">
            <a:off x="2917372" y="4511040"/>
            <a:ext cx="990600" cy="1426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47D0BB1-50CE-473D-8964-96C3DA3E2E9A}"/>
              </a:ext>
            </a:extLst>
          </p:cNvPr>
          <p:cNvCxnSpPr>
            <a:cxnSpLocks/>
          </p:cNvCxnSpPr>
          <p:nvPr/>
        </p:nvCxnSpPr>
        <p:spPr>
          <a:xfrm>
            <a:off x="2917372" y="4674326"/>
            <a:ext cx="661852" cy="751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79247A-B22C-44EF-8CDC-18F436CB33F6}"/>
              </a:ext>
            </a:extLst>
          </p:cNvPr>
          <p:cNvCxnSpPr>
            <a:cxnSpLocks/>
          </p:cNvCxnSpPr>
          <p:nvPr/>
        </p:nvCxnSpPr>
        <p:spPr>
          <a:xfrm flipH="1">
            <a:off x="3261361" y="4749437"/>
            <a:ext cx="317863" cy="489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EAF7472-513C-4517-BB0E-BC19369D6D27}"/>
              </a:ext>
            </a:extLst>
          </p:cNvPr>
          <p:cNvGrpSpPr/>
          <p:nvPr/>
        </p:nvGrpSpPr>
        <p:grpSpPr>
          <a:xfrm>
            <a:off x="6618514" y="1924594"/>
            <a:ext cx="3361508" cy="2873829"/>
            <a:chOff x="6618514" y="1924594"/>
            <a:chExt cx="3361508" cy="2873829"/>
          </a:xfrm>
        </p:grpSpPr>
        <p:cxnSp>
          <p:nvCxnSpPr>
            <p:cNvPr id="38" name="Straight Connector 37">
              <a:extLst>
                <a:ext uri="{FF2B5EF4-FFF2-40B4-BE49-F238E27FC236}">
                  <a16:creationId xmlns:a16="http://schemas.microsoft.com/office/drawing/2014/main" id="{D9A6722C-9168-4810-8AD1-06D5648530C4}"/>
                </a:ext>
              </a:extLst>
            </p:cNvPr>
            <p:cNvCxnSpPr>
              <a:cxnSpLocks/>
            </p:cNvCxnSpPr>
            <p:nvPr/>
          </p:nvCxnSpPr>
          <p:spPr>
            <a:xfrm>
              <a:off x="6618514" y="1924594"/>
              <a:ext cx="1785257" cy="2873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1F6352-0AB4-4A38-97A9-D3C2B4DDF808}"/>
                </a:ext>
              </a:extLst>
            </p:cNvPr>
            <p:cNvCxnSpPr>
              <a:cxnSpLocks/>
            </p:cNvCxnSpPr>
            <p:nvPr/>
          </p:nvCxnSpPr>
          <p:spPr>
            <a:xfrm flipH="1">
              <a:off x="8403772" y="1924594"/>
              <a:ext cx="1576250" cy="2873829"/>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8" name="Straight Arrow Connector 47">
            <a:extLst>
              <a:ext uri="{FF2B5EF4-FFF2-40B4-BE49-F238E27FC236}">
                <a16:creationId xmlns:a16="http://schemas.microsoft.com/office/drawing/2014/main" id="{84C1DC01-5521-46DB-8B21-C9CF1FC58DF7}"/>
              </a:ext>
            </a:extLst>
          </p:cNvPr>
          <p:cNvCxnSpPr>
            <a:cxnSpLocks/>
          </p:cNvCxnSpPr>
          <p:nvPr/>
        </p:nvCxnSpPr>
        <p:spPr>
          <a:xfrm>
            <a:off x="7310847" y="3004457"/>
            <a:ext cx="205957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2E2DA66-CC85-4F8A-BF7B-EFAF064E7624}"/>
              </a:ext>
            </a:extLst>
          </p:cNvPr>
          <p:cNvCxnSpPr>
            <a:cxnSpLocks/>
          </p:cNvCxnSpPr>
          <p:nvPr/>
        </p:nvCxnSpPr>
        <p:spPr>
          <a:xfrm flipH="1">
            <a:off x="7310847" y="3004457"/>
            <a:ext cx="205957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47844BE-A400-47DA-B296-B38E9DA05017}"/>
              </a:ext>
            </a:extLst>
          </p:cNvPr>
          <p:cNvCxnSpPr>
            <a:cxnSpLocks/>
          </p:cNvCxnSpPr>
          <p:nvPr/>
        </p:nvCxnSpPr>
        <p:spPr>
          <a:xfrm>
            <a:off x="7310847" y="3004457"/>
            <a:ext cx="205957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05140DA3-6E2C-4F0E-9845-0108C4241555}"/>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Examples of a Large Fixed Step Size</a:t>
            </a:r>
          </a:p>
        </p:txBody>
      </p:sp>
      <p:sp>
        <p:nvSpPr>
          <p:cNvPr id="4" name="TextBox 3">
            <a:extLst>
              <a:ext uri="{FF2B5EF4-FFF2-40B4-BE49-F238E27FC236}">
                <a16:creationId xmlns:a16="http://schemas.microsoft.com/office/drawing/2014/main" id="{7B53CE9A-F7D8-4478-B13B-AE05534DC895}"/>
              </a:ext>
            </a:extLst>
          </p:cNvPr>
          <p:cNvSpPr txBox="1"/>
          <p:nvPr/>
        </p:nvSpPr>
        <p:spPr>
          <a:xfrm>
            <a:off x="6618514" y="5094514"/>
            <a:ext cx="3814790" cy="646331"/>
          </a:xfrm>
          <a:prstGeom prst="rect">
            <a:avLst/>
          </a:prstGeom>
          <a:noFill/>
        </p:spPr>
        <p:txBody>
          <a:bodyPr wrap="square" rtlCol="0">
            <a:spAutoFit/>
          </a:bodyPr>
          <a:lstStyle/>
          <a:p>
            <a:r>
              <a:rPr lang="en-US" dirty="0" err="1"/>
              <a:t>Subgradient</a:t>
            </a:r>
            <a:r>
              <a:rPr lang="en-US" dirty="0"/>
              <a:t> Optimization doesn’t converge to the optimal point!!</a:t>
            </a:r>
          </a:p>
        </p:txBody>
      </p:sp>
    </p:spTree>
    <p:extLst>
      <p:ext uri="{BB962C8B-B14F-4D97-AF65-F5344CB8AC3E}">
        <p14:creationId xmlns:p14="http://schemas.microsoft.com/office/powerpoint/2010/main" val="239127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left)">
                                      <p:cBhvr>
                                        <p:cTn id="11" dur="250"/>
                                        <p:tgtEl>
                                          <p:spTgt spid="48"/>
                                        </p:tgtEl>
                                      </p:cBhvr>
                                    </p:animEffect>
                                  </p:childTnLst>
                                </p:cTn>
                              </p:par>
                            </p:childTnLst>
                          </p:cTn>
                        </p:par>
                        <p:par>
                          <p:cTn id="12" fill="hold">
                            <p:stCondLst>
                              <p:cond delay="250"/>
                            </p:stCondLst>
                            <p:childTnLst>
                              <p:par>
                                <p:cTn id="13" presetID="22" presetClass="exit" presetSubtype="8" fill="hold" nodeType="afterEffect">
                                  <p:stCondLst>
                                    <p:cond delay="0"/>
                                  </p:stCondLst>
                                  <p:childTnLst>
                                    <p:animEffect transition="out" filter="wipe(left)">
                                      <p:cBhvr>
                                        <p:cTn id="14" dur="250"/>
                                        <p:tgtEl>
                                          <p:spTgt spid="48"/>
                                        </p:tgtEl>
                                      </p:cBhvr>
                                    </p:animEffect>
                                    <p:set>
                                      <p:cBhvr>
                                        <p:cTn id="15" dur="1" fill="hold">
                                          <p:stCondLst>
                                            <p:cond delay="249"/>
                                          </p:stCondLst>
                                        </p:cTn>
                                        <p:tgtEl>
                                          <p:spTgt spid="48"/>
                                        </p:tgtEl>
                                        <p:attrNameLst>
                                          <p:attrName>style.visibility</p:attrName>
                                        </p:attrNameLst>
                                      </p:cBhvr>
                                      <p:to>
                                        <p:strVal val="hidden"/>
                                      </p:to>
                                    </p:se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250"/>
                                        <p:tgtEl>
                                          <p:spTgt spid="50"/>
                                        </p:tgtEl>
                                      </p:cBhvr>
                                    </p:animEffect>
                                  </p:childTnLst>
                                </p:cTn>
                              </p:par>
                            </p:childTnLst>
                          </p:cTn>
                        </p:par>
                        <p:par>
                          <p:cTn id="20" fill="hold">
                            <p:stCondLst>
                              <p:cond delay="750"/>
                            </p:stCondLst>
                            <p:childTnLst>
                              <p:par>
                                <p:cTn id="21" presetID="22" presetClass="exit" presetSubtype="2" fill="hold" nodeType="afterEffect">
                                  <p:stCondLst>
                                    <p:cond delay="0"/>
                                  </p:stCondLst>
                                  <p:childTnLst>
                                    <p:animEffect transition="out" filter="wipe(right)">
                                      <p:cBhvr>
                                        <p:cTn id="22" dur="250"/>
                                        <p:tgtEl>
                                          <p:spTgt spid="50"/>
                                        </p:tgtEl>
                                      </p:cBhvr>
                                    </p:animEffect>
                                    <p:set>
                                      <p:cBhvr>
                                        <p:cTn id="23" dur="1" fill="hold">
                                          <p:stCondLst>
                                            <p:cond delay="249"/>
                                          </p:stCondLst>
                                        </p:cTn>
                                        <p:tgtEl>
                                          <p:spTgt spid="50"/>
                                        </p:tgtEl>
                                        <p:attrNameLst>
                                          <p:attrName>style.visibility</p:attrName>
                                        </p:attrNameLst>
                                      </p:cBhvr>
                                      <p:to>
                                        <p:strVal val="hidden"/>
                                      </p:to>
                                    </p:se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250"/>
                                        <p:tgtEl>
                                          <p:spTgt spid="52"/>
                                        </p:tgtEl>
                                      </p:cBhvr>
                                    </p:animEffect>
                                  </p:childTnLst>
                                </p:cTn>
                              </p:par>
                            </p:childTnLst>
                          </p:cTn>
                        </p:par>
                        <p:par>
                          <p:cTn id="28" fill="hold">
                            <p:stCondLst>
                              <p:cond delay="1250"/>
                            </p:stCondLst>
                            <p:childTnLst>
                              <p:par>
                                <p:cTn id="29" presetID="22" presetClass="exit" presetSubtype="8" fill="hold" nodeType="afterEffect">
                                  <p:stCondLst>
                                    <p:cond delay="0"/>
                                  </p:stCondLst>
                                  <p:childTnLst>
                                    <p:animEffect transition="out" filter="wipe(left)">
                                      <p:cBhvr>
                                        <p:cTn id="30" dur="250"/>
                                        <p:tgtEl>
                                          <p:spTgt spid="52"/>
                                        </p:tgtEl>
                                      </p:cBhvr>
                                    </p:animEffect>
                                    <p:set>
                                      <p:cBhvr>
                                        <p:cTn id="31" dur="1" fill="hold">
                                          <p:stCondLst>
                                            <p:cond delay="249"/>
                                          </p:stCondLst>
                                        </p:cTn>
                                        <p:tgtEl>
                                          <p:spTgt spid="5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620E11-02A6-4DD3-8DC2-0F617FDAE340}"/>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Convergence Theorem</a:t>
            </a:r>
          </a:p>
        </p:txBody>
      </p:sp>
      <p:sp>
        <p:nvSpPr>
          <p:cNvPr id="4" name="Content Placeholder 2">
            <a:extLst>
              <a:ext uri="{FF2B5EF4-FFF2-40B4-BE49-F238E27FC236}">
                <a16:creationId xmlns:a16="http://schemas.microsoft.com/office/drawing/2014/main" id="{765A5591-03EB-47E1-90B0-336B1E113F0F}"/>
              </a:ext>
            </a:extLst>
          </p:cNvPr>
          <p:cNvSpPr txBox="1">
            <a:spLocks/>
          </p:cNvSpPr>
          <p:nvPr/>
        </p:nvSpPr>
        <p:spPr>
          <a:xfrm>
            <a:off x="398417" y="914401"/>
            <a:ext cx="11649892" cy="14246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given step size, </a:t>
            </a:r>
            <a:r>
              <a:rPr lang="en-US" dirty="0" err="1"/>
              <a:t>subgradient</a:t>
            </a:r>
            <a:r>
              <a:rPr lang="en-US" dirty="0"/>
              <a:t> optimization will move closer to the optimal point until it is within a threshold distance</a:t>
            </a:r>
          </a:p>
          <a:p>
            <a:pPr marL="457200" lvl="1" indent="0">
              <a:buNone/>
            </a:pPr>
            <a:r>
              <a:rPr lang="en-US" dirty="0"/>
              <a:t>Guaranteed to move within a threshold distance, not the optimal point</a:t>
            </a:r>
          </a:p>
          <a:p>
            <a:pPr marL="0" indent="0">
              <a:buNone/>
            </a:pPr>
            <a:endParaRPr lang="en-US" dirty="0"/>
          </a:p>
        </p:txBody>
      </p:sp>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505097" y="3475675"/>
            <a:ext cx="1669869" cy="13924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83E9C25-628A-47DB-A764-FC7F82103642}"/>
              </a:ext>
            </a:extLst>
          </p:cNvPr>
          <p:cNvSpPr/>
          <p:nvPr/>
        </p:nvSpPr>
        <p:spPr>
          <a:xfrm>
            <a:off x="9797140" y="444914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6" name="Straight Arrow Connector 15">
            <a:extLst>
              <a:ext uri="{FF2B5EF4-FFF2-40B4-BE49-F238E27FC236}">
                <a16:creationId xmlns:a16="http://schemas.microsoft.com/office/drawing/2014/main" id="{C2AB76C6-5C60-4568-B80B-AA4AD77C3FD8}"/>
              </a:ext>
            </a:extLst>
          </p:cNvPr>
          <p:cNvCxnSpPr>
            <a:cxnSpLocks/>
          </p:cNvCxnSpPr>
          <p:nvPr/>
        </p:nvCxnSpPr>
        <p:spPr>
          <a:xfrm>
            <a:off x="2174966" y="3467917"/>
            <a:ext cx="1813560" cy="1318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CB3DCAB-4040-4AAE-92D8-FFBEBFACF9E0}"/>
              </a:ext>
            </a:extLst>
          </p:cNvPr>
          <p:cNvSpPr/>
          <p:nvPr/>
        </p:nvSpPr>
        <p:spPr>
          <a:xfrm>
            <a:off x="8516980" y="3168980"/>
            <a:ext cx="2651760" cy="265176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B32363E-1D9E-4D63-8EC3-D1CFE35D7302}"/>
              </a:ext>
            </a:extLst>
          </p:cNvPr>
          <p:cNvCxnSpPr>
            <a:cxnSpLocks/>
          </p:cNvCxnSpPr>
          <p:nvPr/>
        </p:nvCxnSpPr>
        <p:spPr>
          <a:xfrm>
            <a:off x="3988526" y="4786313"/>
            <a:ext cx="2394857"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1EAD52-5B52-49B8-A8A1-84B3BF2BFA20}"/>
              </a:ext>
            </a:extLst>
          </p:cNvPr>
          <p:cNvCxnSpPr>
            <a:cxnSpLocks/>
          </p:cNvCxnSpPr>
          <p:nvPr/>
        </p:nvCxnSpPr>
        <p:spPr>
          <a:xfrm flipV="1">
            <a:off x="6383383" y="4786313"/>
            <a:ext cx="2098766" cy="473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8065AFF-8FA5-43E8-86BC-18E63B2E016F}"/>
              </a:ext>
            </a:extLst>
          </p:cNvPr>
          <p:cNvCxnSpPr>
            <a:cxnSpLocks/>
          </p:cNvCxnSpPr>
          <p:nvPr/>
        </p:nvCxnSpPr>
        <p:spPr>
          <a:xfrm flipV="1">
            <a:off x="8482149" y="3783307"/>
            <a:ext cx="1741714" cy="992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13F2D2-2182-4445-B69A-70B847C77F4F}"/>
              </a:ext>
            </a:extLst>
          </p:cNvPr>
          <p:cNvCxnSpPr>
            <a:cxnSpLocks/>
          </p:cNvCxnSpPr>
          <p:nvPr/>
        </p:nvCxnSpPr>
        <p:spPr>
          <a:xfrm>
            <a:off x="10223863" y="3783307"/>
            <a:ext cx="209549" cy="18900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16E67A4-28D4-4329-993F-5A3D86371FDA}"/>
              </a:ext>
            </a:extLst>
          </p:cNvPr>
          <p:cNvCxnSpPr>
            <a:cxnSpLocks/>
          </p:cNvCxnSpPr>
          <p:nvPr/>
        </p:nvCxnSpPr>
        <p:spPr>
          <a:xfrm flipH="1" flipV="1">
            <a:off x="8926286" y="4151393"/>
            <a:ext cx="1507127" cy="15219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5BEBA99-6505-42D5-8E4D-6FC0FD55A3DE}"/>
              </a:ext>
            </a:extLst>
          </p:cNvPr>
          <p:cNvCxnSpPr>
            <a:cxnSpLocks/>
            <a:endCxn id="17" idx="6"/>
          </p:cNvCxnSpPr>
          <p:nvPr/>
        </p:nvCxnSpPr>
        <p:spPr>
          <a:xfrm>
            <a:off x="8926286" y="4158870"/>
            <a:ext cx="2242454" cy="3359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485EEC8-5977-40FD-B46D-A5005C1A0DEC}"/>
              </a:ext>
            </a:extLst>
          </p:cNvPr>
          <p:cNvCxnSpPr>
            <a:cxnSpLocks/>
            <a:stCxn id="17" idx="6"/>
          </p:cNvCxnSpPr>
          <p:nvPr/>
        </p:nvCxnSpPr>
        <p:spPr>
          <a:xfrm flipH="1" flipV="1">
            <a:off x="8926286" y="3831661"/>
            <a:ext cx="2242454" cy="663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46F00A8-B539-47F0-A08C-8406D712FB47}"/>
              </a:ext>
            </a:extLst>
          </p:cNvPr>
          <p:cNvCxnSpPr>
            <a:cxnSpLocks/>
          </p:cNvCxnSpPr>
          <p:nvPr/>
        </p:nvCxnSpPr>
        <p:spPr>
          <a:xfrm>
            <a:off x="8926286" y="3831661"/>
            <a:ext cx="2064478" cy="10844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08A657A-82D8-4EFD-A739-242986899F40}"/>
              </a:ext>
            </a:extLst>
          </p:cNvPr>
          <p:cNvCxnSpPr>
            <a:cxnSpLocks/>
          </p:cNvCxnSpPr>
          <p:nvPr/>
        </p:nvCxnSpPr>
        <p:spPr>
          <a:xfrm flipH="1">
            <a:off x="8795600" y="4916117"/>
            <a:ext cx="2195164" cy="2596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E8BF2B-8E64-476A-8D74-E76CACE2BB8B}"/>
              </a:ext>
            </a:extLst>
          </p:cNvPr>
          <p:cNvCxnSpPr>
            <a:cxnSpLocks/>
          </p:cNvCxnSpPr>
          <p:nvPr/>
        </p:nvCxnSpPr>
        <p:spPr>
          <a:xfrm flipV="1">
            <a:off x="8799496" y="3465102"/>
            <a:ext cx="1046303" cy="17107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35F7B73-F809-46A3-B7AD-C6DEB5D5A106}"/>
              </a:ext>
            </a:extLst>
          </p:cNvPr>
          <p:cNvSpPr txBox="1"/>
          <p:nvPr/>
        </p:nvSpPr>
        <p:spPr>
          <a:xfrm>
            <a:off x="398417" y="2645760"/>
            <a:ext cx="3899755" cy="523220"/>
          </a:xfrm>
          <a:prstGeom prst="rect">
            <a:avLst/>
          </a:prstGeom>
          <a:noFill/>
        </p:spPr>
        <p:txBody>
          <a:bodyPr wrap="square" rtlCol="0">
            <a:spAutoFit/>
          </a:bodyPr>
          <a:lstStyle/>
          <a:p>
            <a:r>
              <a:rPr lang="en-US" sz="2800" dirty="0"/>
              <a:t>Large step size:</a:t>
            </a:r>
          </a:p>
        </p:txBody>
      </p:sp>
      <p:sp>
        <p:nvSpPr>
          <p:cNvPr id="66" name="TextBox 65">
            <a:extLst>
              <a:ext uri="{FF2B5EF4-FFF2-40B4-BE49-F238E27FC236}">
                <a16:creationId xmlns:a16="http://schemas.microsoft.com/office/drawing/2014/main" id="{7FEFD456-52A7-435E-AFFE-650C7A39F5C9}"/>
              </a:ext>
            </a:extLst>
          </p:cNvPr>
          <p:cNvSpPr txBox="1"/>
          <p:nvPr/>
        </p:nvSpPr>
        <p:spPr>
          <a:xfrm>
            <a:off x="398417" y="6104709"/>
            <a:ext cx="6381074" cy="461665"/>
          </a:xfrm>
          <a:prstGeom prst="rect">
            <a:avLst/>
          </a:prstGeom>
          <a:noFill/>
        </p:spPr>
        <p:txBody>
          <a:bodyPr wrap="square" rtlCol="0">
            <a:spAutoFit/>
          </a:bodyPr>
          <a:lstStyle/>
          <a:p>
            <a:r>
              <a:rPr lang="en-US" sz="2400" dirty="0"/>
              <a:t>Fast, but never gets close to the optimal point </a:t>
            </a:r>
          </a:p>
        </p:txBody>
      </p:sp>
    </p:spTree>
    <p:extLst>
      <p:ext uri="{BB962C8B-B14F-4D97-AF65-F5344CB8AC3E}">
        <p14:creationId xmlns:p14="http://schemas.microsoft.com/office/powerpoint/2010/main" val="143332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250"/>
                                        <p:tgtEl>
                                          <p:spTgt spid="6"/>
                                        </p:tgtEl>
                                      </p:cBhvr>
                                    </p:animEffect>
                                  </p:childTnLst>
                                </p:cTn>
                              </p:par>
                            </p:childTnLst>
                          </p:cTn>
                        </p:par>
                        <p:par>
                          <p:cTn id="22" fill="hold">
                            <p:stCondLst>
                              <p:cond delay="250"/>
                            </p:stCondLst>
                            <p:childTnLst>
                              <p:par>
                                <p:cTn id="23" presetID="22" presetClass="entr" presetSubtype="8"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300"/>
                                        <p:tgtEl>
                                          <p:spTgt spid="16"/>
                                        </p:tgtEl>
                                      </p:cBhvr>
                                    </p:animEffect>
                                  </p:childTnLst>
                                </p:cTn>
                              </p:par>
                            </p:childTnLst>
                          </p:cTn>
                        </p:par>
                        <p:par>
                          <p:cTn id="26" fill="hold">
                            <p:stCondLst>
                              <p:cond delay="550"/>
                            </p:stCondLst>
                            <p:childTnLst>
                              <p:par>
                                <p:cTn id="27" presetID="22" presetClass="entr" presetSubtype="8"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left)">
                                      <p:cBhvr>
                                        <p:cTn id="29" dur="300"/>
                                        <p:tgtEl>
                                          <p:spTgt spid="23"/>
                                        </p:tgtEl>
                                      </p:cBhvr>
                                    </p:animEffect>
                                  </p:childTnLst>
                                </p:cTn>
                              </p:par>
                            </p:childTnLst>
                          </p:cTn>
                        </p:par>
                        <p:par>
                          <p:cTn id="30" fill="hold">
                            <p:stCondLst>
                              <p:cond delay="850"/>
                            </p:stCondLst>
                            <p:childTnLst>
                              <p:par>
                                <p:cTn id="31" presetID="22" presetClass="entr" presetSubtype="8"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300"/>
                                        <p:tgtEl>
                                          <p:spTgt spid="27"/>
                                        </p:tgtEl>
                                      </p:cBhvr>
                                    </p:animEffect>
                                  </p:childTnLst>
                                </p:cTn>
                              </p:par>
                            </p:childTnLst>
                          </p:cTn>
                        </p:par>
                        <p:par>
                          <p:cTn id="34" fill="hold">
                            <p:stCondLst>
                              <p:cond delay="1150"/>
                            </p:stCondLst>
                            <p:childTnLst>
                              <p:par>
                                <p:cTn id="35" presetID="22" presetClass="entr" presetSubtype="8"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300"/>
                                        <p:tgtEl>
                                          <p:spTgt spid="29"/>
                                        </p:tgtEl>
                                      </p:cBhvr>
                                    </p:animEffect>
                                  </p:childTnLst>
                                </p:cTn>
                              </p:par>
                            </p:childTnLst>
                          </p:cTn>
                        </p:par>
                        <p:par>
                          <p:cTn id="38" fill="hold">
                            <p:stCondLst>
                              <p:cond delay="1450"/>
                            </p:stCondLst>
                            <p:childTnLst>
                              <p:par>
                                <p:cTn id="39" presetID="22" presetClass="entr" presetSubtype="1"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300"/>
                                        <p:tgtEl>
                                          <p:spTgt spid="31"/>
                                        </p:tgtEl>
                                      </p:cBhvr>
                                    </p:animEffect>
                                  </p:childTnLst>
                                </p:cTn>
                              </p:par>
                            </p:childTnLst>
                          </p:cTn>
                        </p:par>
                        <p:par>
                          <p:cTn id="42" fill="hold">
                            <p:stCondLst>
                              <p:cond delay="1750"/>
                            </p:stCondLst>
                            <p:childTnLst>
                              <p:par>
                                <p:cTn id="43" presetID="22" presetClass="entr" presetSubtype="4"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300"/>
                                        <p:tgtEl>
                                          <p:spTgt spid="38"/>
                                        </p:tgtEl>
                                      </p:cBhvr>
                                    </p:animEffect>
                                  </p:childTnLst>
                                </p:cTn>
                              </p:par>
                            </p:childTnLst>
                          </p:cTn>
                        </p:par>
                        <p:par>
                          <p:cTn id="46" fill="hold">
                            <p:stCondLst>
                              <p:cond delay="2050"/>
                            </p:stCondLst>
                            <p:childTnLst>
                              <p:par>
                                <p:cTn id="47" presetID="22" presetClass="entr" presetSubtype="8"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300"/>
                                        <p:tgtEl>
                                          <p:spTgt spid="40"/>
                                        </p:tgtEl>
                                      </p:cBhvr>
                                    </p:animEffect>
                                  </p:childTnLst>
                                </p:cTn>
                              </p:par>
                            </p:childTnLst>
                          </p:cTn>
                        </p:par>
                        <p:par>
                          <p:cTn id="50" fill="hold">
                            <p:stCondLst>
                              <p:cond delay="2350"/>
                            </p:stCondLst>
                            <p:childTnLst>
                              <p:par>
                                <p:cTn id="51" presetID="22" presetClass="entr" presetSubtype="2"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right)">
                                      <p:cBhvr>
                                        <p:cTn id="53" dur="300"/>
                                        <p:tgtEl>
                                          <p:spTgt spid="46"/>
                                        </p:tgtEl>
                                      </p:cBhvr>
                                    </p:animEffect>
                                  </p:childTnLst>
                                </p:cTn>
                              </p:par>
                            </p:childTnLst>
                          </p:cTn>
                        </p:par>
                        <p:par>
                          <p:cTn id="54" fill="hold">
                            <p:stCondLst>
                              <p:cond delay="2650"/>
                            </p:stCondLst>
                            <p:childTnLst>
                              <p:par>
                                <p:cTn id="55" presetID="22" presetClass="entr" presetSubtype="8" fill="hold" nodeType="after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left)">
                                      <p:cBhvr>
                                        <p:cTn id="57" dur="300"/>
                                        <p:tgtEl>
                                          <p:spTgt spid="59"/>
                                        </p:tgtEl>
                                      </p:cBhvr>
                                    </p:animEffect>
                                  </p:childTnLst>
                                </p:cTn>
                              </p:par>
                            </p:childTnLst>
                          </p:cTn>
                        </p:par>
                        <p:par>
                          <p:cTn id="58" fill="hold">
                            <p:stCondLst>
                              <p:cond delay="2950"/>
                            </p:stCondLst>
                            <p:childTnLst>
                              <p:par>
                                <p:cTn id="59" presetID="22" presetClass="entr" presetSubtype="2" fill="hold" nodeType="after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wipe(right)">
                                      <p:cBhvr>
                                        <p:cTn id="61" dur="300"/>
                                        <p:tgtEl>
                                          <p:spTgt spid="61"/>
                                        </p:tgtEl>
                                      </p:cBhvr>
                                    </p:animEffect>
                                  </p:childTnLst>
                                </p:cTn>
                              </p:par>
                            </p:childTnLst>
                          </p:cTn>
                        </p:par>
                        <p:par>
                          <p:cTn id="62" fill="hold">
                            <p:stCondLst>
                              <p:cond delay="3250"/>
                            </p:stCondLst>
                            <p:childTnLst>
                              <p:par>
                                <p:cTn id="63" presetID="22" presetClass="entr" presetSubtype="4" fill="hold"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down)">
                                      <p:cBhvr>
                                        <p:cTn id="65" dur="300"/>
                                        <p:tgtEl>
                                          <p:spTgt spid="63"/>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heel(1)">
                                      <p:cBhvr>
                                        <p:cTn id="68" dur="75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65" grpId="0"/>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620E11-02A6-4DD3-8DC2-0F617FDAE340}"/>
              </a:ext>
            </a:extLst>
          </p:cNvPr>
          <p:cNvSpPr txBox="1">
            <a:spLocks/>
          </p:cNvSpPr>
          <p:nvPr/>
        </p:nvSpPr>
        <p:spPr>
          <a:xfrm>
            <a:off x="246017" y="192721"/>
            <a:ext cx="10341428" cy="7216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Convergence Theorem</a:t>
            </a:r>
          </a:p>
        </p:txBody>
      </p:sp>
      <p:sp>
        <p:nvSpPr>
          <p:cNvPr id="4" name="Content Placeholder 2">
            <a:extLst>
              <a:ext uri="{FF2B5EF4-FFF2-40B4-BE49-F238E27FC236}">
                <a16:creationId xmlns:a16="http://schemas.microsoft.com/office/drawing/2014/main" id="{765A5591-03EB-47E1-90B0-336B1E113F0F}"/>
              </a:ext>
            </a:extLst>
          </p:cNvPr>
          <p:cNvSpPr txBox="1">
            <a:spLocks/>
          </p:cNvSpPr>
          <p:nvPr/>
        </p:nvSpPr>
        <p:spPr>
          <a:xfrm>
            <a:off x="398417" y="914400"/>
            <a:ext cx="11649892" cy="13472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 given step size, </a:t>
            </a:r>
            <a:r>
              <a:rPr lang="en-US" dirty="0" err="1"/>
              <a:t>subgradient</a:t>
            </a:r>
            <a:r>
              <a:rPr lang="en-US" dirty="0"/>
              <a:t> optimization will move closer to the optimal point until it is within a threshold distance</a:t>
            </a:r>
          </a:p>
          <a:p>
            <a:pPr marL="457200" lvl="1" indent="0">
              <a:buNone/>
            </a:pPr>
            <a:r>
              <a:rPr lang="en-US" dirty="0"/>
              <a:t>Guaranteed to move within a threshold distance, not the optimal point</a:t>
            </a:r>
          </a:p>
          <a:p>
            <a:pPr marL="0" indent="0">
              <a:buNone/>
            </a:pPr>
            <a:endParaRPr lang="en-US" dirty="0"/>
          </a:p>
        </p:txBody>
      </p:sp>
      <p:cxnSp>
        <p:nvCxnSpPr>
          <p:cNvPr id="6" name="Straight Arrow Connector 5">
            <a:extLst>
              <a:ext uri="{FF2B5EF4-FFF2-40B4-BE49-F238E27FC236}">
                <a16:creationId xmlns:a16="http://schemas.microsoft.com/office/drawing/2014/main" id="{138814E3-E293-4830-A196-C933791D12A5}"/>
              </a:ext>
            </a:extLst>
          </p:cNvPr>
          <p:cNvCxnSpPr>
            <a:cxnSpLocks/>
          </p:cNvCxnSpPr>
          <p:nvPr/>
        </p:nvCxnSpPr>
        <p:spPr>
          <a:xfrm flipV="1">
            <a:off x="1015236" y="4424830"/>
            <a:ext cx="426720" cy="3275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83E9C25-628A-47DB-A764-FC7F82103642}"/>
              </a:ext>
            </a:extLst>
          </p:cNvPr>
          <p:cNvSpPr/>
          <p:nvPr/>
        </p:nvSpPr>
        <p:spPr>
          <a:xfrm>
            <a:off x="10307279" y="4333390"/>
            <a:ext cx="91440" cy="91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FCB3DCAB-4040-4AAE-92D8-FFBEBFACF9E0}"/>
              </a:ext>
            </a:extLst>
          </p:cNvPr>
          <p:cNvSpPr/>
          <p:nvPr/>
        </p:nvSpPr>
        <p:spPr>
          <a:xfrm>
            <a:off x="9945792" y="3979764"/>
            <a:ext cx="822960" cy="82296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635F7B73-F809-46A3-B7AD-C6DEB5D5A106}"/>
              </a:ext>
            </a:extLst>
          </p:cNvPr>
          <p:cNvSpPr txBox="1"/>
          <p:nvPr/>
        </p:nvSpPr>
        <p:spPr>
          <a:xfrm>
            <a:off x="271054" y="2645760"/>
            <a:ext cx="3899755" cy="523220"/>
          </a:xfrm>
          <a:prstGeom prst="rect">
            <a:avLst/>
          </a:prstGeom>
          <a:noFill/>
        </p:spPr>
        <p:txBody>
          <a:bodyPr wrap="square" rtlCol="0">
            <a:spAutoFit/>
          </a:bodyPr>
          <a:lstStyle/>
          <a:p>
            <a:r>
              <a:rPr lang="en-US" sz="2800" dirty="0"/>
              <a:t>Small step size:</a:t>
            </a:r>
          </a:p>
        </p:txBody>
      </p:sp>
      <p:cxnSp>
        <p:nvCxnSpPr>
          <p:cNvPr id="24" name="Straight Arrow Connector 23">
            <a:extLst>
              <a:ext uri="{FF2B5EF4-FFF2-40B4-BE49-F238E27FC236}">
                <a16:creationId xmlns:a16="http://schemas.microsoft.com/office/drawing/2014/main" id="{1DE7F9D4-BE86-400E-9CD0-3C4DA0133B30}"/>
              </a:ext>
            </a:extLst>
          </p:cNvPr>
          <p:cNvCxnSpPr>
            <a:cxnSpLocks/>
          </p:cNvCxnSpPr>
          <p:nvPr/>
        </p:nvCxnSpPr>
        <p:spPr>
          <a:xfrm>
            <a:off x="1423450" y="4435786"/>
            <a:ext cx="354871" cy="3165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ECE69C-4914-4B95-A2E4-726306BD39D1}"/>
              </a:ext>
            </a:extLst>
          </p:cNvPr>
          <p:cNvCxnSpPr>
            <a:cxnSpLocks/>
          </p:cNvCxnSpPr>
          <p:nvPr/>
        </p:nvCxnSpPr>
        <p:spPr>
          <a:xfrm flipV="1">
            <a:off x="1787527" y="4531227"/>
            <a:ext cx="511573" cy="2211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B43935B-7F69-4DB5-A5FD-E8E86276FDD8}"/>
              </a:ext>
            </a:extLst>
          </p:cNvPr>
          <p:cNvCxnSpPr>
            <a:cxnSpLocks/>
          </p:cNvCxnSpPr>
          <p:nvPr/>
        </p:nvCxnSpPr>
        <p:spPr>
          <a:xfrm>
            <a:off x="2308306" y="4531228"/>
            <a:ext cx="523665" cy="822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C96E886-1E54-4064-9D2B-097EEFAE5D22}"/>
              </a:ext>
            </a:extLst>
          </p:cNvPr>
          <p:cNvCxnSpPr>
            <a:cxnSpLocks/>
          </p:cNvCxnSpPr>
          <p:nvPr/>
        </p:nvCxnSpPr>
        <p:spPr>
          <a:xfrm flipV="1">
            <a:off x="2831166" y="4424830"/>
            <a:ext cx="595471" cy="188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01FAEE-106C-451D-AE38-1AFF60CEEE31}"/>
              </a:ext>
            </a:extLst>
          </p:cNvPr>
          <p:cNvCxnSpPr>
            <a:cxnSpLocks/>
          </p:cNvCxnSpPr>
          <p:nvPr/>
        </p:nvCxnSpPr>
        <p:spPr>
          <a:xfrm>
            <a:off x="3434569" y="4426063"/>
            <a:ext cx="516860" cy="1462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52095B-A3B1-402D-BE10-2200A57B29CE}"/>
              </a:ext>
            </a:extLst>
          </p:cNvPr>
          <p:cNvCxnSpPr>
            <a:cxnSpLocks/>
          </p:cNvCxnSpPr>
          <p:nvPr/>
        </p:nvCxnSpPr>
        <p:spPr>
          <a:xfrm>
            <a:off x="4543705" y="4406585"/>
            <a:ext cx="516860" cy="1462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AF01FA1-2CBA-4246-8CF1-39ACA3AD43B0}"/>
              </a:ext>
            </a:extLst>
          </p:cNvPr>
          <p:cNvCxnSpPr>
            <a:cxnSpLocks/>
          </p:cNvCxnSpPr>
          <p:nvPr/>
        </p:nvCxnSpPr>
        <p:spPr>
          <a:xfrm flipV="1">
            <a:off x="3932370" y="4400458"/>
            <a:ext cx="595471" cy="188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31B913-54E8-4F0B-A5E4-C1F121AD715B}"/>
              </a:ext>
            </a:extLst>
          </p:cNvPr>
          <p:cNvCxnSpPr>
            <a:cxnSpLocks/>
          </p:cNvCxnSpPr>
          <p:nvPr/>
        </p:nvCxnSpPr>
        <p:spPr>
          <a:xfrm flipV="1">
            <a:off x="5057432" y="4369592"/>
            <a:ext cx="595471" cy="1881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5B4B4F-7F56-44E8-99E5-78187FDEDD2D}"/>
              </a:ext>
            </a:extLst>
          </p:cNvPr>
          <p:cNvCxnSpPr>
            <a:cxnSpLocks/>
          </p:cNvCxnSpPr>
          <p:nvPr/>
        </p:nvCxnSpPr>
        <p:spPr>
          <a:xfrm>
            <a:off x="5635073" y="4372596"/>
            <a:ext cx="516860" cy="1462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EECD602-F663-4AD4-94CA-C3CEA37102C9}"/>
              </a:ext>
            </a:extLst>
          </p:cNvPr>
          <p:cNvCxnSpPr>
            <a:cxnSpLocks/>
          </p:cNvCxnSpPr>
          <p:nvPr/>
        </p:nvCxnSpPr>
        <p:spPr>
          <a:xfrm flipV="1">
            <a:off x="6145056" y="4400458"/>
            <a:ext cx="571106" cy="1184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6F320F-AB2B-4234-B082-615D934900E7}"/>
              </a:ext>
            </a:extLst>
          </p:cNvPr>
          <p:cNvCxnSpPr>
            <a:cxnSpLocks/>
          </p:cNvCxnSpPr>
          <p:nvPr/>
        </p:nvCxnSpPr>
        <p:spPr>
          <a:xfrm>
            <a:off x="6709285" y="4395254"/>
            <a:ext cx="499030" cy="1933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5686EF-5035-4FB2-9BA8-04901F8EE65D}"/>
              </a:ext>
            </a:extLst>
          </p:cNvPr>
          <p:cNvCxnSpPr>
            <a:cxnSpLocks/>
          </p:cNvCxnSpPr>
          <p:nvPr/>
        </p:nvCxnSpPr>
        <p:spPr>
          <a:xfrm flipV="1">
            <a:off x="7178142" y="4470832"/>
            <a:ext cx="571106" cy="1184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0310C9E-08D2-4B84-A074-1B1F84F8C10A}"/>
              </a:ext>
            </a:extLst>
          </p:cNvPr>
          <p:cNvCxnSpPr>
            <a:cxnSpLocks/>
          </p:cNvCxnSpPr>
          <p:nvPr/>
        </p:nvCxnSpPr>
        <p:spPr>
          <a:xfrm>
            <a:off x="7737085" y="4465866"/>
            <a:ext cx="678791" cy="1227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62063E-26E0-4C80-BAE7-4C1258BB70BE}"/>
              </a:ext>
            </a:extLst>
          </p:cNvPr>
          <p:cNvCxnSpPr>
            <a:cxnSpLocks/>
          </p:cNvCxnSpPr>
          <p:nvPr/>
        </p:nvCxnSpPr>
        <p:spPr>
          <a:xfrm flipV="1">
            <a:off x="8408999" y="4465711"/>
            <a:ext cx="571106" cy="1184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A18A173-7712-4E6E-9715-B97F17749BA1}"/>
              </a:ext>
            </a:extLst>
          </p:cNvPr>
          <p:cNvCxnSpPr>
            <a:cxnSpLocks/>
          </p:cNvCxnSpPr>
          <p:nvPr/>
        </p:nvCxnSpPr>
        <p:spPr>
          <a:xfrm flipV="1">
            <a:off x="8968730" y="4424830"/>
            <a:ext cx="609209" cy="348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2CDA4E7-62F6-4501-96E0-7E5CA155053F}"/>
              </a:ext>
            </a:extLst>
          </p:cNvPr>
          <p:cNvCxnSpPr>
            <a:cxnSpLocks/>
          </p:cNvCxnSpPr>
          <p:nvPr/>
        </p:nvCxnSpPr>
        <p:spPr>
          <a:xfrm>
            <a:off x="9570547" y="4426063"/>
            <a:ext cx="577983" cy="622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8BC8F7C-759E-45E2-BD3E-0BF1D49EF853}"/>
              </a:ext>
            </a:extLst>
          </p:cNvPr>
          <p:cNvCxnSpPr>
            <a:cxnSpLocks/>
          </p:cNvCxnSpPr>
          <p:nvPr/>
        </p:nvCxnSpPr>
        <p:spPr>
          <a:xfrm flipV="1">
            <a:off x="10148530" y="4369864"/>
            <a:ext cx="571106" cy="1184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813447F-35C6-4BDD-8732-77EDE895AD71}"/>
              </a:ext>
            </a:extLst>
          </p:cNvPr>
          <p:cNvCxnSpPr>
            <a:cxnSpLocks/>
          </p:cNvCxnSpPr>
          <p:nvPr/>
        </p:nvCxnSpPr>
        <p:spPr>
          <a:xfrm flipH="1" flipV="1">
            <a:off x="10176848" y="4170136"/>
            <a:ext cx="542788" cy="2013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EFBFEC9-6638-4183-AFD5-103B0338E3CB}"/>
              </a:ext>
            </a:extLst>
          </p:cNvPr>
          <p:cNvCxnSpPr>
            <a:cxnSpLocks/>
          </p:cNvCxnSpPr>
          <p:nvPr/>
        </p:nvCxnSpPr>
        <p:spPr>
          <a:xfrm>
            <a:off x="10179756" y="4170134"/>
            <a:ext cx="184215" cy="4676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908DD07-FBE9-48F9-B352-3AB87926E12E}"/>
              </a:ext>
            </a:extLst>
          </p:cNvPr>
          <p:cNvCxnSpPr>
            <a:cxnSpLocks/>
          </p:cNvCxnSpPr>
          <p:nvPr/>
        </p:nvCxnSpPr>
        <p:spPr>
          <a:xfrm flipV="1">
            <a:off x="10357272" y="4151032"/>
            <a:ext cx="152749" cy="4877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A63FE4C-E1D7-4817-932E-31C98DF270AC}"/>
              </a:ext>
            </a:extLst>
          </p:cNvPr>
          <p:cNvCxnSpPr>
            <a:cxnSpLocks/>
          </p:cNvCxnSpPr>
          <p:nvPr/>
        </p:nvCxnSpPr>
        <p:spPr>
          <a:xfrm flipH="1">
            <a:off x="10127325" y="4151032"/>
            <a:ext cx="385945" cy="4141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8C590ED-BB14-41D4-96A8-683D00237F0E}"/>
              </a:ext>
            </a:extLst>
          </p:cNvPr>
          <p:cNvCxnSpPr>
            <a:cxnSpLocks/>
          </p:cNvCxnSpPr>
          <p:nvPr/>
        </p:nvCxnSpPr>
        <p:spPr>
          <a:xfrm flipH="1">
            <a:off x="10398720" y="4256508"/>
            <a:ext cx="229052" cy="4579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71A8F89-7615-4189-99C1-E92EF302758A}"/>
              </a:ext>
            </a:extLst>
          </p:cNvPr>
          <p:cNvCxnSpPr>
            <a:cxnSpLocks/>
          </p:cNvCxnSpPr>
          <p:nvPr/>
        </p:nvCxnSpPr>
        <p:spPr>
          <a:xfrm flipH="1" flipV="1">
            <a:off x="10127325" y="4333389"/>
            <a:ext cx="270500" cy="3781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C64BFB7-ABC0-4EF5-9D3D-9070A9C4B255}"/>
              </a:ext>
            </a:extLst>
          </p:cNvPr>
          <p:cNvCxnSpPr>
            <a:cxnSpLocks/>
          </p:cNvCxnSpPr>
          <p:nvPr/>
        </p:nvCxnSpPr>
        <p:spPr>
          <a:xfrm flipV="1">
            <a:off x="10135197" y="4256508"/>
            <a:ext cx="505436" cy="2945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D15C8D7-80AF-4D08-B386-3C41C5C15C35}"/>
              </a:ext>
            </a:extLst>
          </p:cNvPr>
          <p:cNvSpPr txBox="1"/>
          <p:nvPr/>
        </p:nvSpPr>
        <p:spPr>
          <a:xfrm>
            <a:off x="398417" y="6019148"/>
            <a:ext cx="6310868" cy="461665"/>
          </a:xfrm>
          <a:prstGeom prst="rect">
            <a:avLst/>
          </a:prstGeom>
          <a:noFill/>
        </p:spPr>
        <p:txBody>
          <a:bodyPr wrap="square" rtlCol="0">
            <a:spAutoFit/>
          </a:bodyPr>
          <a:lstStyle/>
          <a:p>
            <a:r>
              <a:rPr lang="en-US" sz="2400" dirty="0"/>
              <a:t>Gets closer to the optimal point, but slow </a:t>
            </a:r>
          </a:p>
        </p:txBody>
      </p:sp>
    </p:spTree>
    <p:extLst>
      <p:ext uri="{BB962C8B-B14F-4D97-AF65-F5344CB8AC3E}">
        <p14:creationId xmlns:p14="http://schemas.microsoft.com/office/powerpoint/2010/main" val="90377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24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200"/>
                                        <p:tgtEl>
                                          <p:spTgt spid="6"/>
                                        </p:tgtEl>
                                      </p:cBhvr>
                                    </p:animEffect>
                                  </p:childTnLst>
                                </p:cTn>
                              </p:par>
                            </p:childTnLst>
                          </p:cTn>
                        </p:par>
                        <p:par>
                          <p:cTn id="12" fill="hold">
                            <p:stCondLst>
                              <p:cond delay="2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200"/>
                                        <p:tgtEl>
                                          <p:spTgt spid="24"/>
                                        </p:tgtEl>
                                      </p:cBhvr>
                                    </p:animEffect>
                                  </p:childTnLst>
                                </p:cTn>
                              </p:par>
                            </p:childTnLst>
                          </p:cTn>
                        </p:par>
                        <p:par>
                          <p:cTn id="16" fill="hold">
                            <p:stCondLst>
                              <p:cond delay="400"/>
                            </p:stCondLst>
                            <p:childTnLst>
                              <p:par>
                                <p:cTn id="17" presetID="22" presetClass="entr" presetSubtype="8"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200"/>
                                        <p:tgtEl>
                                          <p:spTgt spid="25"/>
                                        </p:tgtEl>
                                      </p:cBhvr>
                                    </p:animEffect>
                                  </p:childTnLst>
                                </p:cTn>
                              </p:par>
                            </p:childTnLst>
                          </p:cTn>
                        </p:par>
                        <p:par>
                          <p:cTn id="20" fill="hold">
                            <p:stCondLst>
                              <p:cond delay="6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200"/>
                                        <p:tgtEl>
                                          <p:spTgt spid="28"/>
                                        </p:tgtEl>
                                      </p:cBhvr>
                                    </p:animEffect>
                                  </p:childTnLst>
                                </p:cTn>
                              </p:par>
                            </p:childTnLst>
                          </p:cTn>
                        </p:par>
                        <p:par>
                          <p:cTn id="24" fill="hold">
                            <p:stCondLst>
                              <p:cond delay="800"/>
                            </p:stCondLst>
                            <p:childTnLst>
                              <p:par>
                                <p:cTn id="25" presetID="22" presetClass="entr" presetSubtype="8"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200"/>
                                        <p:tgtEl>
                                          <p:spTgt spid="30"/>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200"/>
                                        <p:tgtEl>
                                          <p:spTgt spid="32"/>
                                        </p:tgtEl>
                                      </p:cBhvr>
                                    </p:animEffect>
                                  </p:childTnLst>
                                </p:cTn>
                              </p:par>
                            </p:childTnLst>
                          </p:cTn>
                        </p:par>
                        <p:par>
                          <p:cTn id="32" fill="hold">
                            <p:stCondLst>
                              <p:cond delay="1200"/>
                            </p:stCondLst>
                            <p:childTnLst>
                              <p:par>
                                <p:cTn id="33" presetID="22" presetClass="entr" presetSubtype="8"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200"/>
                                        <p:tgtEl>
                                          <p:spTgt spid="36"/>
                                        </p:tgtEl>
                                      </p:cBhvr>
                                    </p:animEffect>
                                  </p:childTnLst>
                                </p:cTn>
                              </p:par>
                            </p:childTnLst>
                          </p:cTn>
                        </p:par>
                        <p:par>
                          <p:cTn id="36" fill="hold">
                            <p:stCondLst>
                              <p:cond delay="1400"/>
                            </p:stCondLst>
                            <p:childTnLst>
                              <p:par>
                                <p:cTn id="37" presetID="22" presetClass="entr" presetSubtype="8"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200"/>
                                        <p:tgtEl>
                                          <p:spTgt spid="35"/>
                                        </p:tgtEl>
                                      </p:cBhvr>
                                    </p:animEffect>
                                  </p:childTnLst>
                                </p:cTn>
                              </p:par>
                            </p:childTnLst>
                          </p:cTn>
                        </p:par>
                        <p:par>
                          <p:cTn id="40" fill="hold">
                            <p:stCondLst>
                              <p:cond delay="1600"/>
                            </p:stCondLst>
                            <p:childTnLst>
                              <p:par>
                                <p:cTn id="41" presetID="22" presetClass="entr" presetSubtype="8"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left)">
                                      <p:cBhvr>
                                        <p:cTn id="43" dur="200"/>
                                        <p:tgtEl>
                                          <p:spTgt spid="37"/>
                                        </p:tgtEl>
                                      </p:cBhvr>
                                    </p:animEffect>
                                  </p:childTnLst>
                                </p:cTn>
                              </p:par>
                            </p:childTnLst>
                          </p:cTn>
                        </p:par>
                        <p:par>
                          <p:cTn id="44" fill="hold">
                            <p:stCondLst>
                              <p:cond delay="1800"/>
                            </p:stCondLst>
                            <p:childTnLst>
                              <p:par>
                                <p:cTn id="45" presetID="22" presetClass="entr" presetSubtype="8"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200"/>
                                        <p:tgtEl>
                                          <p:spTgt spid="39"/>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200"/>
                                        <p:tgtEl>
                                          <p:spTgt spid="41"/>
                                        </p:tgtEl>
                                      </p:cBhvr>
                                    </p:animEffect>
                                  </p:childTnLst>
                                </p:cTn>
                              </p:par>
                            </p:childTnLst>
                          </p:cTn>
                        </p:par>
                        <p:par>
                          <p:cTn id="52" fill="hold">
                            <p:stCondLst>
                              <p:cond delay="2200"/>
                            </p:stCondLst>
                            <p:childTnLst>
                              <p:par>
                                <p:cTn id="53" presetID="22" presetClass="entr" presetSubtype="8" fill="hold"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200"/>
                                        <p:tgtEl>
                                          <p:spTgt spid="42"/>
                                        </p:tgtEl>
                                      </p:cBhvr>
                                    </p:animEffect>
                                  </p:childTnLst>
                                </p:cTn>
                              </p:par>
                            </p:childTnLst>
                          </p:cTn>
                        </p:par>
                        <p:par>
                          <p:cTn id="56" fill="hold">
                            <p:stCondLst>
                              <p:cond delay="2400"/>
                            </p:stCondLst>
                            <p:childTnLst>
                              <p:par>
                                <p:cTn id="57" presetID="22" presetClass="entr" presetSubtype="8"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200"/>
                                        <p:tgtEl>
                                          <p:spTgt spid="43"/>
                                        </p:tgtEl>
                                      </p:cBhvr>
                                    </p:animEffect>
                                  </p:childTnLst>
                                </p:cTn>
                              </p:par>
                            </p:childTnLst>
                          </p:cTn>
                        </p:par>
                        <p:par>
                          <p:cTn id="60" fill="hold">
                            <p:stCondLst>
                              <p:cond delay="2600"/>
                            </p:stCondLst>
                            <p:childTnLst>
                              <p:par>
                                <p:cTn id="61" presetID="22" presetClass="entr" presetSubtype="8" fill="hold"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left)">
                                      <p:cBhvr>
                                        <p:cTn id="63" dur="200"/>
                                        <p:tgtEl>
                                          <p:spTgt spid="44"/>
                                        </p:tgtEl>
                                      </p:cBhvr>
                                    </p:animEffect>
                                  </p:childTnLst>
                                </p:cTn>
                              </p:par>
                            </p:childTnLst>
                          </p:cTn>
                        </p:par>
                        <p:par>
                          <p:cTn id="64" fill="hold">
                            <p:stCondLst>
                              <p:cond delay="2800"/>
                            </p:stCondLst>
                            <p:childTnLst>
                              <p:par>
                                <p:cTn id="65" presetID="22" presetClass="entr" presetSubtype="8"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left)">
                                      <p:cBhvr>
                                        <p:cTn id="67" dur="200"/>
                                        <p:tgtEl>
                                          <p:spTgt spid="47"/>
                                        </p:tgtEl>
                                      </p:cBhvr>
                                    </p:animEffect>
                                  </p:childTnLst>
                                </p:cTn>
                              </p:par>
                            </p:childTnLst>
                          </p:cTn>
                        </p:par>
                        <p:par>
                          <p:cTn id="68" fill="hold">
                            <p:stCondLst>
                              <p:cond delay="3000"/>
                            </p:stCondLst>
                            <p:childTnLst>
                              <p:par>
                                <p:cTn id="69" presetID="22" presetClass="entr" presetSubtype="8" fill="hold"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left)">
                                      <p:cBhvr>
                                        <p:cTn id="71" dur="200"/>
                                        <p:tgtEl>
                                          <p:spTgt spid="53"/>
                                        </p:tgtEl>
                                      </p:cBhvr>
                                    </p:animEffect>
                                  </p:childTnLst>
                                </p:cTn>
                              </p:par>
                            </p:childTnLst>
                          </p:cTn>
                        </p:par>
                        <p:par>
                          <p:cTn id="72" fill="hold">
                            <p:stCondLst>
                              <p:cond delay="3200"/>
                            </p:stCondLst>
                            <p:childTnLst>
                              <p:par>
                                <p:cTn id="73" presetID="22" presetClass="entr" presetSubtype="8" fill="hold" nodeType="after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wipe(left)">
                                      <p:cBhvr>
                                        <p:cTn id="75" dur="250"/>
                                        <p:tgtEl>
                                          <p:spTgt spid="54"/>
                                        </p:tgtEl>
                                      </p:cBhvr>
                                    </p:animEffect>
                                  </p:childTnLst>
                                </p:cTn>
                              </p:par>
                            </p:childTnLst>
                          </p:cTn>
                        </p:par>
                        <p:par>
                          <p:cTn id="76" fill="hold">
                            <p:stCondLst>
                              <p:cond delay="3450"/>
                            </p:stCondLst>
                            <p:childTnLst>
                              <p:par>
                                <p:cTn id="77" presetID="22" presetClass="entr" presetSubtype="8"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left)">
                                      <p:cBhvr>
                                        <p:cTn id="79" dur="250"/>
                                        <p:tgtEl>
                                          <p:spTgt spid="57"/>
                                        </p:tgtEl>
                                      </p:cBhvr>
                                    </p:animEffect>
                                  </p:childTnLst>
                                </p:cTn>
                              </p:par>
                            </p:childTnLst>
                          </p:cTn>
                        </p:par>
                        <p:par>
                          <p:cTn id="80" fill="hold">
                            <p:stCondLst>
                              <p:cond delay="3700"/>
                            </p:stCondLst>
                            <p:childTnLst>
                              <p:par>
                                <p:cTn id="81" presetID="22" presetClass="entr" presetSubtype="2" fill="hold" nodeType="after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wipe(right)">
                                      <p:cBhvr>
                                        <p:cTn id="83" dur="250"/>
                                        <p:tgtEl>
                                          <p:spTgt spid="58"/>
                                        </p:tgtEl>
                                      </p:cBhvr>
                                    </p:animEffect>
                                  </p:childTnLst>
                                </p:cTn>
                              </p:par>
                            </p:childTnLst>
                          </p:cTn>
                        </p:par>
                        <p:par>
                          <p:cTn id="84" fill="hold">
                            <p:stCondLst>
                              <p:cond delay="3950"/>
                            </p:stCondLst>
                            <p:childTnLst>
                              <p:par>
                                <p:cTn id="85" presetID="22" presetClass="entr" presetSubtype="1" fill="hold" nodeType="after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wipe(up)">
                                      <p:cBhvr>
                                        <p:cTn id="87" dur="250"/>
                                        <p:tgtEl>
                                          <p:spTgt spid="60"/>
                                        </p:tgtEl>
                                      </p:cBhvr>
                                    </p:animEffect>
                                  </p:childTnLst>
                                </p:cTn>
                              </p:par>
                            </p:childTnLst>
                          </p:cTn>
                        </p:par>
                        <p:par>
                          <p:cTn id="88" fill="hold">
                            <p:stCondLst>
                              <p:cond delay="4200"/>
                            </p:stCondLst>
                            <p:childTnLst>
                              <p:par>
                                <p:cTn id="89" presetID="22" presetClass="entr" presetSubtype="4" fill="hold" nodeType="after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wipe(down)">
                                      <p:cBhvr>
                                        <p:cTn id="91" dur="250"/>
                                        <p:tgtEl>
                                          <p:spTgt spid="64"/>
                                        </p:tgtEl>
                                      </p:cBhvr>
                                    </p:animEffect>
                                  </p:childTnLst>
                                </p:cTn>
                              </p:par>
                            </p:childTnLst>
                          </p:cTn>
                        </p:par>
                        <p:par>
                          <p:cTn id="92" fill="hold">
                            <p:stCondLst>
                              <p:cond delay="4450"/>
                            </p:stCondLst>
                            <p:childTnLst>
                              <p:par>
                                <p:cTn id="93" presetID="22" presetClass="entr" presetSubtype="1" fill="hold" nodeType="after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wipe(up)">
                                      <p:cBhvr>
                                        <p:cTn id="95" dur="250"/>
                                        <p:tgtEl>
                                          <p:spTgt spid="66"/>
                                        </p:tgtEl>
                                      </p:cBhvr>
                                    </p:animEffect>
                                  </p:childTnLst>
                                </p:cTn>
                              </p:par>
                            </p:childTnLst>
                          </p:cTn>
                        </p:par>
                        <p:par>
                          <p:cTn id="96" fill="hold">
                            <p:stCondLst>
                              <p:cond delay="4700"/>
                            </p:stCondLst>
                            <p:childTnLst>
                              <p:par>
                                <p:cTn id="97" presetID="22" presetClass="entr" presetSubtype="8" fill="hold" nodeType="afterEffect">
                                  <p:stCondLst>
                                    <p:cond delay="0"/>
                                  </p:stCondLst>
                                  <p:childTnLst>
                                    <p:set>
                                      <p:cBhvr>
                                        <p:cTn id="98" dur="1" fill="hold">
                                          <p:stCondLst>
                                            <p:cond delay="0"/>
                                          </p:stCondLst>
                                        </p:cTn>
                                        <p:tgtEl>
                                          <p:spTgt spid="76"/>
                                        </p:tgtEl>
                                        <p:attrNameLst>
                                          <p:attrName>style.visibility</p:attrName>
                                        </p:attrNameLst>
                                      </p:cBhvr>
                                      <p:to>
                                        <p:strVal val="visible"/>
                                      </p:to>
                                    </p:set>
                                    <p:animEffect transition="in" filter="wipe(left)">
                                      <p:cBhvr>
                                        <p:cTn id="99" dur="250"/>
                                        <p:tgtEl>
                                          <p:spTgt spid="76"/>
                                        </p:tgtEl>
                                      </p:cBhvr>
                                    </p:animEffect>
                                  </p:childTnLst>
                                </p:cTn>
                              </p:par>
                            </p:childTnLst>
                          </p:cTn>
                        </p:par>
                        <p:par>
                          <p:cTn id="100" fill="hold">
                            <p:stCondLst>
                              <p:cond delay="4950"/>
                            </p:stCondLst>
                            <p:childTnLst>
                              <p:par>
                                <p:cTn id="101" presetID="22" presetClass="entr" presetSubtype="1" fill="hold"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up)">
                                      <p:cBhvr>
                                        <p:cTn id="103" dur="250"/>
                                        <p:tgtEl>
                                          <p:spTgt spid="68"/>
                                        </p:tgtEl>
                                      </p:cBhvr>
                                    </p:animEffect>
                                  </p:childTnLst>
                                </p:cTn>
                              </p:par>
                            </p:childTnLst>
                          </p:cTn>
                        </p:par>
                        <p:par>
                          <p:cTn id="104" fill="hold">
                            <p:stCondLst>
                              <p:cond delay="5200"/>
                            </p:stCondLst>
                            <p:childTnLst>
                              <p:par>
                                <p:cTn id="105" presetID="22" presetClass="entr" presetSubtype="4" fill="hold" nodeType="after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wipe(down)">
                                      <p:cBhvr>
                                        <p:cTn id="107" dur="250"/>
                                        <p:tgtEl>
                                          <p:spTgt spid="70"/>
                                        </p:tgtEl>
                                      </p:cBhvr>
                                    </p:animEffect>
                                  </p:childTnLst>
                                </p:cTn>
                              </p:par>
                              <p:par>
                                <p:cTn id="108" presetID="21" presetClass="entr" presetSubtype="1" fill="hold" grpId="0" nodeType="withEffect">
                                  <p:stCondLst>
                                    <p:cond delay="0"/>
                                  </p:stCondLst>
                                  <p:childTnLst>
                                    <p:set>
                                      <p:cBhvr>
                                        <p:cTn id="109" dur="1" fill="hold">
                                          <p:stCondLst>
                                            <p:cond delay="0"/>
                                          </p:stCondLst>
                                        </p:cTn>
                                        <p:tgtEl>
                                          <p:spTgt spid="17"/>
                                        </p:tgtEl>
                                        <p:attrNameLst>
                                          <p:attrName>style.visibility</p:attrName>
                                        </p:attrNameLst>
                                      </p:cBhvr>
                                      <p:to>
                                        <p:strVal val="visible"/>
                                      </p:to>
                                    </p:set>
                                    <p:animEffect transition="in" filter="wheel(1)">
                                      <p:cBhvr>
                                        <p:cTn id="110" dur="500"/>
                                        <p:tgtEl>
                                          <p:spTgt spid="17"/>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367E83-4C95-4DFF-89C2-0B5303697828}"/>
              </a:ext>
            </a:extLst>
          </p:cNvPr>
          <p:cNvSpPr>
            <a:spLocks noGrp="1"/>
          </p:cNvSpPr>
          <p:nvPr>
            <p:ph idx="1"/>
          </p:nvPr>
        </p:nvSpPr>
        <p:spPr>
          <a:xfrm>
            <a:off x="246017" y="287384"/>
            <a:ext cx="11649892" cy="1551042"/>
          </a:xfrm>
        </p:spPr>
        <p:txBody>
          <a:bodyPr/>
          <a:lstStyle/>
          <a:p>
            <a:pPr marL="0" indent="0">
              <a:buNone/>
            </a:pPr>
            <a:r>
              <a:rPr lang="en-US" dirty="0" err="1"/>
              <a:t>Subgradient</a:t>
            </a:r>
            <a:r>
              <a:rPr lang="en-US" dirty="0"/>
              <a:t> descent can be costly:</a:t>
            </a:r>
          </a:p>
          <a:p>
            <a:pPr marL="457200" lvl="1" indent="0">
              <a:buNone/>
            </a:pPr>
            <a:r>
              <a:rPr lang="en-US" dirty="0"/>
              <a:t>Test different step sizes</a:t>
            </a:r>
          </a:p>
          <a:p>
            <a:pPr marL="457200" lvl="1" indent="0">
              <a:buNone/>
            </a:pPr>
            <a:r>
              <a:rPr lang="en-US" dirty="0"/>
              <a:t>Time/computationally expensive</a:t>
            </a:r>
          </a:p>
          <a:p>
            <a:pPr marL="457200" lvl="1" indent="0">
              <a:buNone/>
            </a:pPr>
            <a:endParaRPr lang="en-US" dirty="0"/>
          </a:p>
          <a:p>
            <a:pPr lvl="1"/>
            <a:endParaRPr lang="en-US" dirty="0"/>
          </a:p>
        </p:txBody>
      </p:sp>
      <p:pic>
        <p:nvPicPr>
          <p:cNvPr id="6" name="Picture 5">
            <a:extLst>
              <a:ext uri="{FF2B5EF4-FFF2-40B4-BE49-F238E27FC236}">
                <a16:creationId xmlns:a16="http://schemas.microsoft.com/office/drawing/2014/main" id="{CF9A8319-56AB-4C5B-8319-1C468D383C68}"/>
              </a:ext>
            </a:extLst>
          </p:cNvPr>
          <p:cNvPicPr>
            <a:picLocks noChangeAspect="1"/>
          </p:cNvPicPr>
          <p:nvPr/>
        </p:nvPicPr>
        <p:blipFill>
          <a:blip r:embed="rId3"/>
          <a:stretch>
            <a:fillRect/>
          </a:stretch>
        </p:blipFill>
        <p:spPr>
          <a:xfrm>
            <a:off x="1" y="2213309"/>
            <a:ext cx="6096000" cy="4190448"/>
          </a:xfrm>
          <a:prstGeom prst="rect">
            <a:avLst/>
          </a:prstGeom>
        </p:spPr>
      </p:pic>
      <p:pic>
        <p:nvPicPr>
          <p:cNvPr id="7" name="Picture 6">
            <a:extLst>
              <a:ext uri="{FF2B5EF4-FFF2-40B4-BE49-F238E27FC236}">
                <a16:creationId xmlns:a16="http://schemas.microsoft.com/office/drawing/2014/main" id="{472A5B6F-39AB-4AF2-80DB-98B717E7C72C}"/>
              </a:ext>
            </a:extLst>
          </p:cNvPr>
          <p:cNvPicPr>
            <a:picLocks noChangeAspect="1"/>
          </p:cNvPicPr>
          <p:nvPr/>
        </p:nvPicPr>
        <p:blipFill>
          <a:blip r:embed="rId4"/>
          <a:stretch>
            <a:fillRect/>
          </a:stretch>
        </p:blipFill>
        <p:spPr>
          <a:xfrm>
            <a:off x="9048068" y="448853"/>
            <a:ext cx="2543175" cy="228600"/>
          </a:xfrm>
          <a:prstGeom prst="rect">
            <a:avLst/>
          </a:prstGeom>
        </p:spPr>
      </p:pic>
      <p:pic>
        <p:nvPicPr>
          <p:cNvPr id="8" name="Picture 7">
            <a:extLst>
              <a:ext uri="{FF2B5EF4-FFF2-40B4-BE49-F238E27FC236}">
                <a16:creationId xmlns:a16="http://schemas.microsoft.com/office/drawing/2014/main" id="{2F21E6AC-AEA3-49B0-B42F-AC0995901B72}"/>
              </a:ext>
            </a:extLst>
          </p:cNvPr>
          <p:cNvPicPr>
            <a:picLocks noChangeAspect="1"/>
          </p:cNvPicPr>
          <p:nvPr/>
        </p:nvPicPr>
        <p:blipFill>
          <a:blip r:embed="rId5"/>
          <a:stretch>
            <a:fillRect/>
          </a:stretch>
        </p:blipFill>
        <p:spPr>
          <a:xfrm>
            <a:off x="5965180" y="2310944"/>
            <a:ext cx="6287697" cy="4092813"/>
          </a:xfrm>
          <a:prstGeom prst="rect">
            <a:avLst/>
          </a:prstGeom>
        </p:spPr>
      </p:pic>
      <p:sp>
        <p:nvSpPr>
          <p:cNvPr id="10" name="TextBox 9">
            <a:extLst>
              <a:ext uri="{FF2B5EF4-FFF2-40B4-BE49-F238E27FC236}">
                <a16:creationId xmlns:a16="http://schemas.microsoft.com/office/drawing/2014/main" id="{93630042-0B97-4992-91B1-ABE8134C9D6F}"/>
              </a:ext>
            </a:extLst>
          </p:cNvPr>
          <p:cNvSpPr txBox="1"/>
          <p:nvPr/>
        </p:nvSpPr>
        <p:spPr>
          <a:xfrm>
            <a:off x="8447314" y="1626907"/>
            <a:ext cx="2751909" cy="369332"/>
          </a:xfrm>
          <a:prstGeom prst="rect">
            <a:avLst/>
          </a:prstGeom>
          <a:noFill/>
        </p:spPr>
        <p:txBody>
          <a:bodyPr wrap="square" rtlCol="0">
            <a:spAutoFit/>
          </a:bodyPr>
          <a:lstStyle/>
          <a:p>
            <a:r>
              <a:rPr lang="en-US" dirty="0"/>
              <a:t>What we want:</a:t>
            </a:r>
          </a:p>
        </p:txBody>
      </p:sp>
    </p:spTree>
    <p:extLst>
      <p:ext uri="{BB962C8B-B14F-4D97-AF65-F5344CB8AC3E}">
        <p14:creationId xmlns:p14="http://schemas.microsoft.com/office/powerpoint/2010/main" val="416015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23864</TotalTime>
  <Words>1429</Words>
  <Application>Microsoft Office PowerPoint</Application>
  <PresentationFormat>Widescreen</PresentationFormat>
  <Paragraphs>355</Paragraphs>
  <Slides>51</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Cambria Math</vt:lpstr>
      <vt:lpstr>Office Theme</vt:lpstr>
      <vt:lpstr>Adaptive Step Sizes for Subgradient Optimization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Tsao</dc:creator>
  <cp:lastModifiedBy>Charles Tsao</cp:lastModifiedBy>
  <cp:revision>725</cp:revision>
  <dcterms:created xsi:type="dcterms:W3CDTF">2018-08-09T18:14:51Z</dcterms:created>
  <dcterms:modified xsi:type="dcterms:W3CDTF">2018-09-10T02:57:33Z</dcterms:modified>
</cp:coreProperties>
</file>